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9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40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43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44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45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46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47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48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49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50.xml" ContentType="application/vnd.openxmlformats-officedocument.presentationml.notesSlide+xml"/>
  <Override PartName="/ppt/comments/comment21.xml" ContentType="application/vnd.openxmlformats-officedocument.presentationml.comments+xml"/>
  <Override PartName="/ppt/notesSlides/notesSlide51.xml" ContentType="application/vnd.openxmlformats-officedocument.presentationml.notesSlide+xml"/>
  <Override PartName="/ppt/comments/comment22.xml" ContentType="application/vnd.openxmlformats-officedocument.presentationml.comments+xml"/>
  <Override PartName="/ppt/notesSlides/notesSlide52.xml" ContentType="application/vnd.openxmlformats-officedocument.presentationml.notesSlide+xml"/>
  <Override PartName="/ppt/comments/comment23.xml" ContentType="application/vnd.openxmlformats-officedocument.presentationml.comments+xml"/>
  <Override PartName="/ppt/notesSlides/notesSlide53.xml" ContentType="application/vnd.openxmlformats-officedocument.presentationml.notesSlide+xml"/>
  <Override PartName="/ppt/comments/comment24.xml" ContentType="application/vnd.openxmlformats-officedocument.presentationml.comments+xml"/>
  <Override PartName="/ppt/notesSlides/notesSlide54.xml" ContentType="application/vnd.openxmlformats-officedocument.presentationml.notesSlide+xml"/>
  <Override PartName="/ppt/comments/comment25.xml" ContentType="application/vnd.openxmlformats-officedocument.presentationml.comments+xml"/>
  <Override PartName="/ppt/notesSlides/notesSlide55.xml" ContentType="application/vnd.openxmlformats-officedocument.presentationml.notesSlide+xml"/>
  <Override PartName="/ppt/comments/comment26.xml" ContentType="application/vnd.openxmlformats-officedocument.presentationml.comments+xml"/>
  <Override PartName="/ppt/notesSlides/notesSlide56.xml" ContentType="application/vnd.openxmlformats-officedocument.presentationml.notesSlide+xml"/>
  <Override PartName="/ppt/ink/ink1.xml" ContentType="application/inkml+xml"/>
  <Override PartName="/ppt/comments/comment27.xml" ContentType="application/vnd.openxmlformats-officedocument.presentationml.comments+xml"/>
  <Override PartName="/ppt/notesSlides/notesSlide57.xml" ContentType="application/vnd.openxmlformats-officedocument.presentationml.notesSlide+xml"/>
  <Override PartName="/ppt/ink/ink2.xml" ContentType="application/inkml+xml"/>
  <Override PartName="/ppt/comments/comment28.xml" ContentType="application/vnd.openxmlformats-officedocument.presentationml.comment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29.xml" ContentType="application/vnd.openxmlformats-officedocument.presentationml.comments+xml"/>
  <Override PartName="/ppt/notesSlides/notesSlide61.xml" ContentType="application/vnd.openxmlformats-officedocument.presentationml.notesSlide+xml"/>
  <Override PartName="/ppt/comments/comment30.xml" ContentType="application/vnd.openxmlformats-officedocument.presentationml.comment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93" r:id="rId2"/>
    <p:sldId id="259" r:id="rId3"/>
    <p:sldId id="369" r:id="rId4"/>
    <p:sldId id="370" r:id="rId5"/>
    <p:sldId id="371" r:id="rId6"/>
    <p:sldId id="372" r:id="rId7"/>
    <p:sldId id="381" r:id="rId8"/>
    <p:sldId id="384" r:id="rId9"/>
    <p:sldId id="294" r:id="rId10"/>
    <p:sldId id="296" r:id="rId11"/>
    <p:sldId id="321" r:id="rId12"/>
    <p:sldId id="386" r:id="rId13"/>
    <p:sldId id="322" r:id="rId14"/>
    <p:sldId id="330" r:id="rId15"/>
    <p:sldId id="323" r:id="rId16"/>
    <p:sldId id="331" r:id="rId17"/>
    <p:sldId id="324" r:id="rId18"/>
    <p:sldId id="325" r:id="rId19"/>
    <p:sldId id="332" r:id="rId20"/>
    <p:sldId id="326" r:id="rId21"/>
    <p:sldId id="327" r:id="rId22"/>
    <p:sldId id="328" r:id="rId23"/>
    <p:sldId id="329" r:id="rId24"/>
    <p:sldId id="333" r:id="rId25"/>
    <p:sldId id="388" r:id="rId26"/>
    <p:sldId id="387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8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3" r:id="rId53"/>
    <p:sldId id="364" r:id="rId54"/>
    <p:sldId id="366" r:id="rId55"/>
    <p:sldId id="365" r:id="rId56"/>
    <p:sldId id="367" r:id="rId57"/>
    <p:sldId id="368" r:id="rId58"/>
    <p:sldId id="377" r:id="rId59"/>
    <p:sldId id="390" r:id="rId60"/>
    <p:sldId id="361" r:id="rId61"/>
    <p:sldId id="362" r:id="rId62"/>
    <p:sldId id="374" r:id="rId63"/>
    <p:sldId id="376" r:id="rId64"/>
    <p:sldId id="391" r:id="rId65"/>
    <p:sldId id="383" r:id="rId66"/>
    <p:sldId id="378" r:id="rId67"/>
    <p:sldId id="379" r:id="rId68"/>
    <p:sldId id="297" r:id="rId69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72"/>
      <p:italic r:id="rId73"/>
    </p:embeddedFont>
    <p:embeddedFont>
      <p:font typeface="Cambria Math" panose="02040503050406030204" pitchFamily="18" charset="0"/>
      <p:regular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  <p:embeddedFont>
      <p:font typeface="나눔바른고딕" panose="020B0603020101020101" pitchFamily="50" charset="-127"/>
      <p:regular r:id="rId79"/>
      <p:bold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A9A2E8C-5DE0-4551-9A2F-63ACE5084F89}">
          <p14:sldIdLst>
            <p14:sldId id="293"/>
            <p14:sldId id="259"/>
          </p14:sldIdLst>
        </p14:section>
        <p14:section name="프로젝트 소개1" id="{B60172D6-AEBA-429B-837E-00976B7822AC}">
          <p14:sldIdLst>
            <p14:sldId id="369"/>
            <p14:sldId id="370"/>
            <p14:sldId id="371"/>
            <p14:sldId id="372"/>
            <p14:sldId id="381"/>
            <p14:sldId id="384"/>
          </p14:sldIdLst>
        </p14:section>
        <p14:section name="데이터분석" id="{9BF4AC69-9515-44B2-A514-925F3365E76B}">
          <p14:sldIdLst>
            <p14:sldId id="294"/>
            <p14:sldId id="296"/>
            <p14:sldId id="321"/>
            <p14:sldId id="386"/>
            <p14:sldId id="322"/>
            <p14:sldId id="330"/>
            <p14:sldId id="323"/>
            <p14:sldId id="331"/>
            <p14:sldId id="324"/>
            <p14:sldId id="325"/>
            <p14:sldId id="332"/>
            <p14:sldId id="326"/>
            <p14:sldId id="327"/>
            <p14:sldId id="328"/>
            <p14:sldId id="329"/>
            <p14:sldId id="333"/>
            <p14:sldId id="388"/>
            <p14:sldId id="387"/>
          </p14:sldIdLst>
        </p14:section>
        <p14:section name="노인보호구역선정" id="{563134AA-64A1-4F87-BECE-6D7C26C16B21}">
          <p14:sldIdLst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8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3"/>
            <p14:sldId id="364"/>
            <p14:sldId id="366"/>
            <p14:sldId id="365"/>
            <p14:sldId id="367"/>
            <p14:sldId id="368"/>
          </p14:sldIdLst>
        </p14:section>
        <p14:section name="결론" id="{215FD0FE-1248-40FB-BD9C-EB6B9B585115}">
          <p14:sldIdLst>
            <p14:sldId id="377"/>
            <p14:sldId id="390"/>
            <p14:sldId id="361"/>
            <p14:sldId id="362"/>
            <p14:sldId id="374"/>
            <p14:sldId id="376"/>
            <p14:sldId id="391"/>
            <p14:sldId id="383"/>
            <p14:sldId id="378"/>
            <p14:sldId id="379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선욱" initials="고" lastIdx="32" clrIdx="0">
    <p:extLst>
      <p:ext uri="{19B8F6BF-5375-455C-9EA6-DF929625EA0E}">
        <p15:presenceInfo xmlns:p15="http://schemas.microsoft.com/office/powerpoint/2012/main" userId="S::ko2666@soongsil.ac.kr::50f1df1b-cb50-44b5-b90f-2155febbaf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9"/>
    <a:srgbClr val="FED06A"/>
    <a:srgbClr val="FFFFFF"/>
    <a:srgbClr val="FEE7B4"/>
    <a:srgbClr val="E6B9B8"/>
    <a:srgbClr val="F79646"/>
    <a:srgbClr val="FED681"/>
    <a:srgbClr val="000000"/>
    <a:srgbClr val="38383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86626" autoAdjust="0"/>
  </p:normalViewPr>
  <p:slideViewPr>
    <p:cSldViewPr>
      <p:cViewPr varScale="1">
        <p:scale>
          <a:sx n="94" d="100"/>
          <a:sy n="94" d="100"/>
        </p:scale>
        <p:origin x="163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93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교통사고 발생현황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Sheet2!$B$9</c:f>
              <c:strCache>
                <c:ptCount val="1"/>
                <c:pt idx="0">
                  <c:v>발생건수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Sheet2!$C$8:$F$8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Sheet2!$C$9:$F$9</c:f>
              <c:numCache>
                <c:formatCode>General</c:formatCode>
                <c:ptCount val="4"/>
                <c:pt idx="0">
                  <c:v>5219</c:v>
                </c:pt>
                <c:pt idx="1">
                  <c:v>5357</c:v>
                </c:pt>
                <c:pt idx="2">
                  <c:v>5761</c:v>
                </c:pt>
                <c:pt idx="3">
                  <c:v>5912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40-45D3-B756-7B6460514EF4}"/>
            </c:ext>
          </c:extLst>
        </c:ser>
        <c:ser>
          <c:idx val="1"/>
          <c:order val="1"/>
          <c:tx>
            <c:strRef>
              <c:f>Sheet2!$B$10</c:f>
              <c:strCache>
                <c:ptCount val="1"/>
                <c:pt idx="0">
                  <c:v>사망, 부상 건수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Sheet2!$C$8:$F$8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Sheet2!$C$10:$F$10</c:f>
              <c:numCache>
                <c:formatCode>General</c:formatCode>
                <c:ptCount val="4"/>
                <c:pt idx="0">
                  <c:v>5504</c:v>
                </c:pt>
                <c:pt idx="1">
                  <c:v>5709</c:v>
                </c:pt>
                <c:pt idx="2">
                  <c:v>6110</c:v>
                </c:pt>
                <c:pt idx="3">
                  <c:v>6303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40-45D3-B756-7B6460514E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7165248"/>
        <c:axId val="507170496"/>
      </c:lineChart>
      <c:catAx>
        <c:axId val="50716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170496"/>
        <c:crosses val="autoZero"/>
        <c:auto val="1"/>
        <c:lblAlgn val="ctr"/>
        <c:lblOffset val="100"/>
        <c:noMultiLvlLbl val="0"/>
      </c:catAx>
      <c:valAx>
        <c:axId val="507170496"/>
        <c:scaling>
          <c:orientation val="minMax"/>
          <c:min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16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/>
              <a:t>보호구역 개수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서울특별시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서울특별시_고령자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Sheet5!$A$2:$A$5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Sheet5!$B$2:$B$5</c:f>
              <c:numCache>
                <c:formatCode>#,##0</c:formatCode>
                <c:ptCount val="4"/>
                <c:pt idx="0">
                  <c:v>1300877</c:v>
                </c:pt>
                <c:pt idx="1">
                  <c:v>1365126</c:v>
                </c:pt>
                <c:pt idx="2">
                  <c:v>1416131</c:v>
                </c:pt>
                <c:pt idx="3">
                  <c:v>1485272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9E-45D5-A514-E58E3A33D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4327976"/>
        <c:axId val="514332240"/>
      </c:lineChart>
      <c:catAx>
        <c:axId val="514327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332240"/>
        <c:crosses val="autoZero"/>
        <c:auto val="1"/>
        <c:lblAlgn val="ctr"/>
        <c:lblOffset val="100"/>
        <c:noMultiLvlLbl val="0"/>
      </c:catAx>
      <c:valAx>
        <c:axId val="514332240"/>
        <c:scaling>
          <c:orientation val="minMax"/>
          <c:min val="13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327976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보호구역 개수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3A3-4E96-A61C-E1C6686B7C6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A3-4E96-A61C-E1C6686B7C60}"/>
              </c:ext>
            </c:extLst>
          </c:dPt>
          <c:dLbls>
            <c:dLbl>
              <c:idx val="0"/>
              <c:layout>
                <c:manualLayout>
                  <c:x val="-3.7601251376109722E-2"/>
                  <c:y val="9.834662852466578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defRPr>
                    </a:pPr>
                    <a:fld id="{F44AD04D-DA9F-427A-BE15-90BE83B59CD6}" type="VALUE">
                      <a:rPr lang="en-US" altLang="ko-KR" sz="12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pPr>
                        <a:defRPr>
                          <a:latin typeface="+mj-ea"/>
                          <a:ea typeface="+mj-ea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496071143610306"/>
                      <c:h val="6.341488494916738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3A3-4E96-A61C-E1C6686B7C60}"/>
                </c:ext>
              </c:extLst>
            </c:dLbl>
            <c:dLbl>
              <c:idx val="1"/>
              <c:layout>
                <c:manualLayout>
                  <c:x val="6.9314583733120494E-2"/>
                  <c:y val="-0.16182881658634329"/>
                </c:manualLayout>
              </c:layout>
              <c:tx>
                <c:rich>
                  <a:bodyPr/>
                  <a:lstStyle/>
                  <a:p>
                    <a:fld id="{5F4DE0A7-1180-426D-80E4-5ECBBB161DAD}" type="VALUE">
                      <a:rPr lang="en-US" altLang="ko-KR" sz="1200" b="1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A3-4E96-A61C-E1C6686B7C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Sheet3!$F$12:$F$13</c:f>
              <c:strCache>
                <c:ptCount val="2"/>
                <c:pt idx="0">
                  <c:v>노인 보호구역</c:v>
                </c:pt>
                <c:pt idx="1">
                  <c:v>어린이 보호구역</c:v>
                </c:pt>
              </c:strCache>
            </c:strRef>
          </c:cat>
          <c:val>
            <c:numRef>
              <c:f>Sheet3!$G$12:$G$13</c:f>
              <c:numCache>
                <c:formatCode>General</c:formatCode>
                <c:ptCount val="2"/>
                <c:pt idx="0">
                  <c:v>132</c:v>
                </c:pt>
                <c:pt idx="1">
                  <c:v>1944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A3-4E96-A61C-E1C6686B7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21676126894991"/>
          <c:y val="0.84639394564764869"/>
          <c:w val="0.72556616184060352"/>
          <c:h val="0.126399172796546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3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3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2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01:08.557" idx="1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2021-06-13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7T09:40:3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11 3449 0 0,'-5'0'1899'0'0,"-7"0"-620"0"0,12-1-1349 0 0,0 1 0 0 0,0 0 0 0 0,0 0-1 0 0,0 0 1 0 0,-1-1 0 0 0,1 1 0 0 0,0 0 0 0 0,0 0-1 0 0,0-1 1 0 0,0 1 0 0 0,0 0 0 0 0,0-1 0 0 0,0 1-1 0 0,0 0 1 0 0,0 0 0 0 0,0-1 0 0 0,0 1 0 0 0,0 0-1 0 0,0 0 1 0 0,0-1 0 0 0,0 1 0 0 0,0 0-1 0 0,0-1 1 0 0,0 1 0 0 0,0 0 0 0 0,0 0 0 0 0,1-1-1 0 0,-1 1 1 0 0,0 0 0 0 0,0 0 0 0 0,0 0 0 0 0,0-1-1 0 0,1 1 1 0 0,-1 0 0 0 0,0 0 0 0 0,0 0 0 0 0,0-1-1 0 0,1 1 1 0 0,-1 0 0 0 0,0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7T09:40:3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11 3449 0 0,'-5'0'1899'0'0,"-7"0"-620"0"0,12-1-1349 0 0,0 1 0 0 0,0 0 0 0 0,0 0-1 0 0,0 0 1 0 0,-1-1 0 0 0,1 1 0 0 0,0 0 0 0 0,0 0-1 0 0,0-1 1 0 0,0 1 0 0 0,0 0 0 0 0,0-1 0 0 0,0 1-1 0 0,0 0 1 0 0,0 0 0 0 0,0-1 0 0 0,0 1 0 0 0,0 0-1 0 0,0 0 1 0 0,0-1 0 0 0,0 1 0 0 0,0 0-1 0 0,0-1 1 0 0,0 1 0 0 0,0 0 0 0 0,0 0 0 0 0,1-1-1 0 0,-1 1 1 0 0,0 0 0 0 0,0 0 0 0 0,0 0 0 0 0,0-1-1 0 0,1 1 1 0 0,-1 0 0 0 0,0 0 0 0 0,0 0 0 0 0,0-1-1 0 0,1 1 1 0 0,-1 0 0 0 0,0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FB545AC5-813F-4ED1-B011-8EA17CB93331}" type="datetimeFigureOut">
              <a:rPr lang="ko-KR" altLang="en-US" smtClean="0"/>
              <a:pPr/>
              <a:t>2021-06-13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머신러닝</a:t>
            </a:r>
            <a:r>
              <a:rPr lang="ko-KR" altLang="en-US" dirty="0"/>
              <a:t> 기반 </a:t>
            </a:r>
            <a:r>
              <a:rPr lang="ko-KR" altLang="en-US" dirty="0" err="1"/>
              <a:t>고령보행자</a:t>
            </a:r>
            <a:r>
              <a:rPr lang="ko-KR" altLang="en-US" dirty="0"/>
              <a:t> 사고다발지 도출 및 새로운 노인보호구역 제안을 주제로 발표를 </a:t>
            </a:r>
            <a:r>
              <a:rPr lang="ko-KR" altLang="en-US" dirty="0" err="1"/>
              <a:t>하게된</a:t>
            </a:r>
            <a:r>
              <a:rPr lang="ko-KR" altLang="en-US" dirty="0"/>
              <a:t> </a:t>
            </a:r>
            <a:r>
              <a:rPr lang="ko-KR" altLang="en-US" dirty="0" err="1"/>
              <a:t>고선욱</a:t>
            </a:r>
            <a:r>
              <a:rPr lang="en-US" altLang="ko-KR" dirty="0"/>
              <a:t>, </a:t>
            </a:r>
            <a:r>
              <a:rPr lang="ko-KR" altLang="en-US" dirty="0" err="1"/>
              <a:t>박천경</a:t>
            </a:r>
            <a:r>
              <a:rPr lang="en-US" altLang="ko-KR" dirty="0"/>
              <a:t>, </a:t>
            </a:r>
            <a:r>
              <a:rPr lang="ko-KR" altLang="en-US" dirty="0"/>
              <a:t>정예원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283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데이터는 </a:t>
            </a:r>
            <a:r>
              <a:rPr lang="ko-KR" altLang="en-US" dirty="0" err="1"/>
              <a:t>다음과같습니다</a:t>
            </a:r>
            <a:r>
              <a:rPr lang="en-US" altLang="ko-KR" dirty="0"/>
              <a:t>. </a:t>
            </a:r>
            <a:r>
              <a:rPr lang="ko-KR" altLang="en-US" dirty="0"/>
              <a:t>크게 노인의 교통사고 </a:t>
            </a:r>
            <a:r>
              <a:rPr lang="ko-KR" altLang="en-US" dirty="0" err="1"/>
              <a:t>사망및</a:t>
            </a:r>
            <a:r>
              <a:rPr lang="ko-KR" altLang="en-US" dirty="0"/>
              <a:t> 사고가 포함된 데이터를 주데이터로 이용하여 </a:t>
            </a:r>
            <a:r>
              <a:rPr lang="ko-KR" altLang="en-US" dirty="0" err="1"/>
              <a:t>고령보행자교통사고에서</a:t>
            </a:r>
            <a:r>
              <a:rPr lang="ko-KR" altLang="en-US" dirty="0"/>
              <a:t> 사망에 영향을 미치는 요인들을 분석해내고</a:t>
            </a:r>
            <a:r>
              <a:rPr lang="en-US" altLang="ko-KR" dirty="0"/>
              <a:t>, TASS</a:t>
            </a:r>
            <a:r>
              <a:rPr lang="ko-KR" altLang="en-US" dirty="0"/>
              <a:t>교통사고의 사망데이터를 이용하여 사고가 한번 이상이라도 일어난 좌표에 대해 사고 횟수를 카운트 할 것입니다</a:t>
            </a:r>
            <a:r>
              <a:rPr lang="en-US" altLang="ko-KR" dirty="0"/>
              <a:t>. </a:t>
            </a:r>
            <a:r>
              <a:rPr lang="ko-KR" altLang="en-US" dirty="0"/>
              <a:t>또한 기존의 고령자 사고다발지라고 </a:t>
            </a:r>
            <a:r>
              <a:rPr lang="ko-KR" altLang="en-US" dirty="0" err="1"/>
              <a:t>나타나있는</a:t>
            </a:r>
            <a:r>
              <a:rPr lang="ko-KR" altLang="en-US" dirty="0"/>
              <a:t> 정보데이터를 이용하여 현재 위험요소가 크지만 제대로 알려지지 않은 사고 다발지를 도출해낼 것이며</a:t>
            </a:r>
            <a:r>
              <a:rPr lang="en-US" altLang="ko-KR" dirty="0"/>
              <a:t>, </a:t>
            </a:r>
            <a:r>
              <a:rPr lang="ko-KR" altLang="en-US" dirty="0"/>
              <a:t>마지막으로는 기존에 노인보호구역의 기준인 노인사회복지시설과의 비교를 통해 저희의 새로운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013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과정은 다음과 같습니다</a:t>
            </a:r>
            <a:r>
              <a:rPr lang="en-US" altLang="ko-KR" dirty="0"/>
              <a:t>. </a:t>
            </a:r>
            <a:r>
              <a:rPr lang="ko-KR" altLang="en-US" dirty="0"/>
              <a:t>우전 사건사과 데이터와 교통사고 사망데이터는 유사하므로 동시에 전처리를 진행하도록 하며</a:t>
            </a:r>
            <a:r>
              <a:rPr lang="en-US" altLang="ko-KR" dirty="0"/>
              <a:t>, </a:t>
            </a:r>
            <a:r>
              <a:rPr lang="ko-KR" altLang="en-US" dirty="0"/>
              <a:t>교통사고 사망데이터의 경우 반경내 사망자수 컬럼을</a:t>
            </a:r>
            <a:r>
              <a:rPr lang="en-US" altLang="ko-KR" dirty="0"/>
              <a:t>, </a:t>
            </a:r>
            <a:r>
              <a:rPr lang="ko-KR" altLang="en-US" dirty="0"/>
              <a:t>사건사고 데이터의 경우 사망인지 일반 교통사고인지 분류하는 과정을 거치게 됩니다</a:t>
            </a:r>
            <a:r>
              <a:rPr lang="en-US" altLang="ko-KR" dirty="0"/>
              <a:t>. </a:t>
            </a:r>
            <a:r>
              <a:rPr lang="ko-KR" altLang="en-US" dirty="0"/>
              <a:t>이외의 시설데이터의 경우 직접 구글 </a:t>
            </a:r>
            <a:r>
              <a:rPr lang="en-US" altLang="ko-KR" dirty="0"/>
              <a:t>API</a:t>
            </a:r>
            <a:r>
              <a:rPr lang="ko-KR" altLang="en-US" dirty="0"/>
              <a:t>를 이용하여 주소를 좌표계로 추출해내는 작업을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851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헷갈리실 수 </a:t>
            </a:r>
            <a:r>
              <a:rPr lang="ko-KR" altLang="en-US" dirty="0" err="1"/>
              <a:t>있으실것</a:t>
            </a:r>
            <a:r>
              <a:rPr lang="ko-KR" altLang="en-US" dirty="0"/>
              <a:t> 같아</a:t>
            </a:r>
            <a:r>
              <a:rPr lang="en-US" altLang="ko-KR" dirty="0"/>
              <a:t>, </a:t>
            </a:r>
            <a:r>
              <a:rPr lang="ko-KR" altLang="en-US" dirty="0"/>
              <a:t>단순사건사고 데이터와 사망사고데이터 두가지를 이용하는 이유를 알려드리겠습니다</a:t>
            </a:r>
            <a:r>
              <a:rPr lang="en-US" altLang="ko-KR" dirty="0"/>
              <a:t>. </a:t>
            </a:r>
            <a:r>
              <a:rPr lang="ko-KR" altLang="en-US" dirty="0"/>
              <a:t>사건사고 데이터는 </a:t>
            </a:r>
            <a:r>
              <a:rPr lang="en-US" altLang="ko-KR" dirty="0"/>
              <a:t>45000</a:t>
            </a:r>
            <a:r>
              <a:rPr lang="ko-KR" altLang="en-US" dirty="0"/>
              <a:t>개 가량의 데이터가 존재하며</a:t>
            </a:r>
            <a:r>
              <a:rPr lang="en-US" altLang="ko-KR" dirty="0"/>
              <a:t>, </a:t>
            </a:r>
            <a:r>
              <a:rPr lang="ko-KR" altLang="en-US" dirty="0"/>
              <a:t>아래의 사망사고데이터보다 더 다양한 예측변수를 가졌으며</a:t>
            </a:r>
            <a:r>
              <a:rPr lang="en-US" altLang="ko-KR" dirty="0"/>
              <a:t>, </a:t>
            </a:r>
            <a:r>
              <a:rPr lang="ko-KR" altLang="en-US" dirty="0" err="1"/>
              <a:t>사망대</a:t>
            </a:r>
            <a:r>
              <a:rPr lang="ko-KR" altLang="en-US" dirty="0"/>
              <a:t> 비사망으로 </a:t>
            </a:r>
            <a:r>
              <a:rPr lang="ko-KR" altLang="en-US" dirty="0" err="1"/>
              <a:t>레이블하여</a:t>
            </a:r>
            <a:r>
              <a:rPr lang="ko-KR" altLang="en-US" dirty="0"/>
              <a:t> 반응변수를 설정할 수 있습니다</a:t>
            </a:r>
            <a:r>
              <a:rPr lang="en-US" altLang="ko-KR" dirty="0"/>
              <a:t>. </a:t>
            </a:r>
            <a:r>
              <a:rPr lang="ko-KR" altLang="en-US" dirty="0"/>
              <a:t>하지만 정확한 사고위치 데이터가 존재하지 않아 위치를 도출해내기 까지는 어렵습니다</a:t>
            </a:r>
            <a:r>
              <a:rPr lang="en-US" altLang="ko-KR" dirty="0"/>
              <a:t>. </a:t>
            </a:r>
            <a:r>
              <a:rPr lang="ko-KR" altLang="en-US" dirty="0"/>
              <a:t>반대로 사망사고데이터의 경우 정확한 사고발생의 경도 위도 값이 주어집니다</a:t>
            </a:r>
            <a:r>
              <a:rPr lang="en-US" altLang="ko-KR" dirty="0"/>
              <a:t>. </a:t>
            </a:r>
            <a:r>
              <a:rPr lang="ko-KR" altLang="en-US" dirty="0"/>
              <a:t>하지만 상대적으로 적은 예측변수 </a:t>
            </a:r>
            <a:r>
              <a:rPr lang="en-US" altLang="ko-KR" dirty="0"/>
              <a:t>(</a:t>
            </a:r>
            <a:r>
              <a:rPr lang="ko-KR" altLang="en-US" dirty="0"/>
              <a:t>칼럼</a:t>
            </a:r>
            <a:r>
              <a:rPr lang="en-US" altLang="ko-KR" dirty="0"/>
              <a:t>)</a:t>
            </a:r>
            <a:r>
              <a:rPr lang="ko-KR" altLang="en-US" dirty="0"/>
              <a:t>을 가지고 있을 뿐만 아니라</a:t>
            </a:r>
            <a:r>
              <a:rPr lang="en-US" altLang="ko-KR" dirty="0"/>
              <a:t>, 1000</a:t>
            </a:r>
            <a:r>
              <a:rPr lang="ko-KR" altLang="en-US" dirty="0" err="1"/>
              <a:t>개가량의</a:t>
            </a:r>
            <a:r>
              <a:rPr lang="ko-KR" altLang="en-US" dirty="0"/>
              <a:t> 적은 데이터밖에 존재하지 않아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모델링을 진행하기에 </a:t>
            </a:r>
            <a:r>
              <a:rPr lang="ko-KR" altLang="en-US" dirty="0" err="1"/>
              <a:t>힘들것이라</a:t>
            </a:r>
            <a:r>
              <a:rPr lang="ko-KR" altLang="en-US" dirty="0"/>
              <a:t>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사건사고 데이터를 이용하여 사망교통사고 요인을 추출해내고</a:t>
            </a:r>
            <a:r>
              <a:rPr lang="en-US" altLang="ko-KR" dirty="0"/>
              <a:t>, </a:t>
            </a:r>
            <a:r>
              <a:rPr lang="ko-KR" altLang="en-US" dirty="0"/>
              <a:t>추출해낸 요인과 사망사고데이터의 좌표정보를 바탕으로 교통사고 취약지를 도출해내도록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89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</a:t>
            </a:r>
            <a:r>
              <a:rPr lang="ko-KR" altLang="en-US" dirty="0" err="1"/>
              <a:t>전처리</a:t>
            </a:r>
            <a:r>
              <a:rPr lang="ko-KR" altLang="en-US" dirty="0"/>
              <a:t> 시작입니다</a:t>
            </a:r>
            <a:r>
              <a:rPr lang="en-US" altLang="ko-KR" dirty="0"/>
              <a:t>. </a:t>
            </a:r>
            <a:r>
              <a:rPr lang="ko-KR" altLang="en-US" dirty="0"/>
              <a:t>저희의 목적은 </a:t>
            </a:r>
            <a:r>
              <a:rPr lang="en-US" altLang="ko-KR" dirty="0"/>
              <a:t>60</a:t>
            </a:r>
            <a:r>
              <a:rPr lang="ko-KR" altLang="en-US" dirty="0"/>
              <a:t>세 이상 고령자와 </a:t>
            </a:r>
            <a:r>
              <a:rPr lang="ko-KR" altLang="en-US" dirty="0" err="1"/>
              <a:t>차간에</a:t>
            </a:r>
            <a:r>
              <a:rPr lang="ko-KR" altLang="en-US" dirty="0"/>
              <a:t> 일어난 차대사람 사고로서 해당 </a:t>
            </a:r>
            <a:r>
              <a:rPr lang="ko-KR" altLang="en-US" dirty="0" err="1"/>
              <a:t>사고인경우만</a:t>
            </a:r>
            <a:r>
              <a:rPr lang="ko-KR" altLang="en-US" dirty="0"/>
              <a:t> 필터링 해냈습니다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185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사망사고 데이터도 마찬가지입니다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329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중복된 대분류에 속하는 컬럼들을 전부삭제하고</a:t>
            </a:r>
            <a:r>
              <a:rPr lang="en-US" altLang="ko-KR" dirty="0"/>
              <a:t>, </a:t>
            </a:r>
            <a:r>
              <a:rPr lang="ko-KR" altLang="en-US" dirty="0"/>
              <a:t>사고발생에 영향을 미치는 것이 아닌 사고 발생후의 결과를 나타내는 컬럼을 삭제했습니다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433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사망사고 데이터에 역시 동일하게 적용해주었습니다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101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컬럼들의 </a:t>
            </a:r>
            <a:r>
              <a:rPr lang="ko-KR" altLang="en-US" dirty="0" err="1"/>
              <a:t>레벨중</a:t>
            </a:r>
            <a:r>
              <a:rPr lang="ko-KR" altLang="en-US" dirty="0"/>
              <a:t> 식별이 불가능한 기타</a:t>
            </a:r>
            <a:r>
              <a:rPr lang="en-US" altLang="ko-KR" dirty="0"/>
              <a:t>/ </a:t>
            </a:r>
            <a:r>
              <a:rPr lang="ko-KR" altLang="en-US" dirty="0"/>
              <a:t>또는 불명의 값을 갖는 것들을 제외시켰습니다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320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ko-KR" altLang="en-US" dirty="0" err="1"/>
              <a:t>문제복잡도를</a:t>
            </a:r>
            <a:r>
              <a:rPr lang="ko-KR" altLang="en-US" dirty="0"/>
              <a:t> 줄이고 컬럼의 모호함을 줄이기위해 비슷한 종류라 판단할 수 </a:t>
            </a:r>
            <a:r>
              <a:rPr lang="ko-KR" altLang="en-US" dirty="0" err="1"/>
              <a:t>있는만한</a:t>
            </a:r>
            <a:r>
              <a:rPr lang="ko-KR" altLang="en-US" dirty="0"/>
              <a:t> 것들을 묵었습니다</a:t>
            </a:r>
            <a:r>
              <a:rPr lang="en-US" altLang="ko-KR" dirty="0"/>
              <a:t>. </a:t>
            </a:r>
            <a:r>
              <a:rPr lang="ko-KR" altLang="en-US" dirty="0"/>
              <a:t>대표적으로 해당 가해차종의 경우 건설기계와 특수차등을 </a:t>
            </a:r>
            <a:r>
              <a:rPr lang="ko-KR" altLang="en-US" dirty="0" err="1"/>
              <a:t>기계차</a:t>
            </a:r>
            <a:r>
              <a:rPr lang="ko-KR" altLang="en-US" dirty="0"/>
              <a:t> 하나의 레벨로 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3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이는 사망사고 데이터 역시 동일하게 적용했습니다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2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저희의 목차는 아래와 같습니다</a:t>
            </a:r>
            <a:r>
              <a:rPr lang="en-US" altLang="ko-KR" dirty="0"/>
              <a:t>. </a:t>
            </a:r>
            <a:r>
              <a:rPr lang="ko-KR" altLang="en-US" dirty="0"/>
              <a:t>우선 이런 프로젝트를 </a:t>
            </a:r>
            <a:r>
              <a:rPr lang="ko-KR" altLang="en-US" dirty="0" err="1"/>
              <a:t>제안하게된</a:t>
            </a:r>
            <a:r>
              <a:rPr lang="ko-KR" altLang="en-US" dirty="0"/>
              <a:t> 이유에 대해 설명하고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소개및</a:t>
            </a:r>
            <a:r>
              <a:rPr lang="ko-KR" altLang="en-US" dirty="0"/>
              <a:t> 전처리를 진행하며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모델링을 바탕으로 </a:t>
            </a:r>
            <a:r>
              <a:rPr lang="ko-KR" altLang="en-US" dirty="0" err="1"/>
              <a:t>고령보행자</a:t>
            </a:r>
            <a:r>
              <a:rPr lang="ko-KR" altLang="en-US" dirty="0"/>
              <a:t> 위험지역을 도출한 과정과</a:t>
            </a:r>
            <a:r>
              <a:rPr lang="en-US" altLang="ko-KR" dirty="0"/>
              <a:t>, </a:t>
            </a:r>
            <a:r>
              <a:rPr lang="ko-KR" altLang="en-US" dirty="0"/>
              <a:t>결론에 대해 </a:t>
            </a:r>
            <a:r>
              <a:rPr lang="ko-KR" altLang="en-US" dirty="0" err="1"/>
              <a:t>말씀드리겠습니다ㅣ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327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컬럼들은 차종</a:t>
            </a:r>
            <a:r>
              <a:rPr lang="en-US" altLang="ko-KR" dirty="0"/>
              <a:t>, </a:t>
            </a:r>
            <a:r>
              <a:rPr lang="ko-KR" altLang="en-US" dirty="0"/>
              <a:t>도로형태 등의 </a:t>
            </a:r>
            <a:r>
              <a:rPr lang="ko-KR" altLang="en-US" dirty="0" err="1"/>
              <a:t>범주형변수입니다</a:t>
            </a:r>
            <a:r>
              <a:rPr lang="en-US" altLang="ko-KR" dirty="0"/>
              <a:t>. </a:t>
            </a:r>
            <a:r>
              <a:rPr lang="ko-KR" altLang="en-US" dirty="0"/>
              <a:t>하지만 그중 노면상태라는 컬럼은 표면의 젖음 내지 미끄러움을 뜻하므로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3</a:t>
            </a:r>
            <a:r>
              <a:rPr lang="ko-KR" altLang="en-US" dirty="0"/>
              <a:t>까지의 </a:t>
            </a:r>
            <a:r>
              <a:rPr lang="ko-KR" altLang="en-US" dirty="0" err="1"/>
              <a:t>연속현</a:t>
            </a:r>
            <a:r>
              <a:rPr lang="ko-KR" altLang="en-US" dirty="0"/>
              <a:t> 변수로 변환하여 나타냈습니다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121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타겟변수</a:t>
            </a:r>
            <a:r>
              <a:rPr lang="en-US" altLang="ko-KR" dirty="0"/>
              <a:t>(</a:t>
            </a:r>
            <a:r>
              <a:rPr lang="ko-KR" altLang="en-US" dirty="0"/>
              <a:t>반응변수</a:t>
            </a:r>
            <a:r>
              <a:rPr lang="en-US" altLang="ko-KR" dirty="0"/>
              <a:t>)</a:t>
            </a:r>
            <a:r>
              <a:rPr lang="ko-KR" altLang="en-US" dirty="0"/>
              <a:t>를 설정하기 위해 새로운 컬럼을 추가해보겠습니다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14-19</a:t>
            </a:r>
            <a:r>
              <a:rPr lang="ko-KR" altLang="en-US" dirty="0"/>
              <a:t>년도 사건사고 데이터입니다</a:t>
            </a:r>
            <a:r>
              <a:rPr lang="en-US" altLang="ko-KR" dirty="0"/>
              <a:t>. </a:t>
            </a:r>
            <a:r>
              <a:rPr lang="ko-KR" altLang="en-US" dirty="0"/>
              <a:t>사망자수가 </a:t>
            </a:r>
            <a:r>
              <a:rPr lang="en-US" altLang="ko-KR" dirty="0"/>
              <a:t>1</a:t>
            </a:r>
            <a:r>
              <a:rPr lang="ko-KR" altLang="en-US" dirty="0"/>
              <a:t>명이상 있는 인스턴스들을 사망교통사고로 </a:t>
            </a:r>
            <a:r>
              <a:rPr lang="en-US" altLang="ko-KR" dirty="0"/>
              <a:t>/ </a:t>
            </a:r>
            <a:r>
              <a:rPr lang="ko-KR" altLang="en-US" dirty="0"/>
              <a:t>사망자수가 존재하지 않는 인스턴스를 일반교통사고로 구분하였으며</a:t>
            </a:r>
            <a:r>
              <a:rPr lang="en-US" altLang="ko-KR" dirty="0"/>
              <a:t>, </a:t>
            </a:r>
            <a:r>
              <a:rPr lang="ko-KR" altLang="en-US" dirty="0"/>
              <a:t>이를 각각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라벨링하여</a:t>
            </a:r>
            <a:r>
              <a:rPr lang="ko-KR" altLang="en-US" dirty="0"/>
              <a:t> 바이너리 </a:t>
            </a:r>
            <a:r>
              <a:rPr lang="ko-KR" altLang="en-US" err="1"/>
              <a:t>범주형변수로</a:t>
            </a:r>
            <a:r>
              <a:rPr lang="ko-KR" altLang="en-US"/>
              <a:t> 만들었습니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86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사망교통사고여부가 </a:t>
            </a:r>
            <a:r>
              <a:rPr lang="ko-KR" altLang="en-US" dirty="0" err="1"/>
              <a:t>추가된것을</a:t>
            </a:r>
            <a:r>
              <a:rPr lang="ko-KR" altLang="en-US" dirty="0"/>
              <a:t> 확인 할 수 있으며</a:t>
            </a:r>
            <a:r>
              <a:rPr lang="en-US" altLang="ko-KR" dirty="0"/>
              <a:t>, </a:t>
            </a:r>
            <a:r>
              <a:rPr lang="ko-KR" altLang="en-US" dirty="0"/>
              <a:t>이는 나중에 </a:t>
            </a:r>
            <a:r>
              <a:rPr lang="ko-KR" altLang="en-US" dirty="0" err="1"/>
              <a:t>타겟변수</a:t>
            </a:r>
            <a:r>
              <a:rPr lang="en-US" altLang="ko-KR" dirty="0"/>
              <a:t>(</a:t>
            </a:r>
            <a:r>
              <a:rPr lang="ko-KR" altLang="en-US" dirty="0"/>
              <a:t>반응변수</a:t>
            </a:r>
            <a:r>
              <a:rPr lang="en-US" altLang="ko-KR" dirty="0"/>
              <a:t>)</a:t>
            </a:r>
            <a:r>
              <a:rPr lang="ko-KR" altLang="en-US" dirty="0"/>
              <a:t>로서 </a:t>
            </a:r>
            <a:r>
              <a:rPr lang="ko-KR" altLang="en-US" dirty="0" err="1"/>
              <a:t>사용될것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647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ko-KR" altLang="en-US" dirty="0" err="1"/>
              <a:t>원핫</a:t>
            </a:r>
            <a:r>
              <a:rPr lang="ko-KR" altLang="en-US" dirty="0"/>
              <a:t> 인코딩을 이용하여 레벨이 </a:t>
            </a:r>
            <a:r>
              <a:rPr lang="en-US" altLang="ko-KR" dirty="0"/>
              <a:t>2</a:t>
            </a:r>
            <a:r>
              <a:rPr lang="ko-KR" altLang="en-US" dirty="0"/>
              <a:t>이상인 </a:t>
            </a:r>
            <a:r>
              <a:rPr lang="ko-KR" altLang="en-US" dirty="0" err="1"/>
              <a:t>범주형변수를</a:t>
            </a:r>
            <a:r>
              <a:rPr lang="ko-KR" altLang="en-US" dirty="0"/>
              <a:t> 표현하여 분류기에 잘 적용되도록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720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사망사고 데이터 칼럼을 추가해 </a:t>
            </a:r>
            <a:r>
              <a:rPr lang="ko-KR" altLang="en-US" dirty="0" err="1"/>
              <a:t>보았습니다ㅏ</a:t>
            </a:r>
            <a:r>
              <a:rPr lang="en-US" altLang="ko-KR" dirty="0"/>
              <a:t>. </a:t>
            </a:r>
            <a:r>
              <a:rPr lang="ko-KR" altLang="en-US" dirty="0"/>
              <a:t>파라미터로 사용할 위치데이터와 저장할 리스트를 </a:t>
            </a:r>
            <a:r>
              <a:rPr lang="ko-KR" altLang="en-US" dirty="0" err="1"/>
              <a:t>받</a:t>
            </a:r>
            <a:r>
              <a:rPr lang="ko-KR" altLang="en-US" dirty="0"/>
              <a:t> </a:t>
            </a:r>
            <a:r>
              <a:rPr lang="ko-KR" altLang="en-US" dirty="0" err="1"/>
              <a:t>은후</a:t>
            </a:r>
            <a:r>
              <a:rPr lang="en-US" altLang="ko-KR" dirty="0"/>
              <a:t>, </a:t>
            </a:r>
            <a:r>
              <a:rPr lang="ko-KR" altLang="en-US" dirty="0"/>
              <a:t>위도와 경도좌표를 이용하여 반경내의 사고횟수를 카운트하여 반환하는 함수를 정의했습니다</a:t>
            </a:r>
            <a:r>
              <a:rPr lang="en-US" altLang="ko-KR" dirty="0"/>
              <a:t>. </a:t>
            </a:r>
            <a:r>
              <a:rPr lang="ko-KR" altLang="en-US" dirty="0" err="1"/>
              <a:t>이함수를</a:t>
            </a:r>
            <a:r>
              <a:rPr lang="ko-KR" altLang="en-US" dirty="0"/>
              <a:t> 조금 수정하여 반경 </a:t>
            </a:r>
            <a:r>
              <a:rPr lang="en-US" altLang="ko-KR" dirty="0"/>
              <a:t>500m</a:t>
            </a:r>
            <a:r>
              <a:rPr lang="ko-KR" altLang="en-US" dirty="0"/>
              <a:t>내 고령자 교통사고 </a:t>
            </a:r>
            <a:r>
              <a:rPr lang="ko-KR" altLang="en-US" dirty="0" err="1"/>
              <a:t>사망수와</a:t>
            </a:r>
            <a:r>
              <a:rPr lang="ko-KR" altLang="en-US" dirty="0"/>
              <a:t> 반경</a:t>
            </a:r>
            <a:r>
              <a:rPr lang="en-US" altLang="ko-KR" dirty="0"/>
              <a:t>500m</a:t>
            </a:r>
            <a:r>
              <a:rPr lang="ko-KR" altLang="en-US" dirty="0"/>
              <a:t>내 </a:t>
            </a:r>
            <a:r>
              <a:rPr lang="ko-KR" altLang="en-US" dirty="0" err="1"/>
              <a:t>고령보행자</a:t>
            </a:r>
            <a:r>
              <a:rPr lang="ko-KR" altLang="en-US" dirty="0"/>
              <a:t> 사고다발지를 카운트해보겠습니다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335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787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추가된 컬럼을 확인할 </a:t>
            </a:r>
            <a:r>
              <a:rPr lang="ko-KR" altLang="en-US" dirty="0" err="1"/>
              <a:t>수있으며</a:t>
            </a:r>
            <a:r>
              <a:rPr lang="en-US" altLang="ko-KR" dirty="0"/>
              <a:t>, </a:t>
            </a:r>
            <a:r>
              <a:rPr lang="ko-KR" altLang="en-US" dirty="0"/>
              <a:t>이는 추후 노인보호구역 </a:t>
            </a:r>
            <a:r>
              <a:rPr lang="ko-KR" altLang="en-US" dirty="0" err="1"/>
              <a:t>도출시</a:t>
            </a:r>
            <a:r>
              <a:rPr lang="ko-KR" altLang="en-US" dirty="0"/>
              <a:t> 사용될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438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본격적인 노인보호구역 설정을 위한 모델링 과정을 설명해 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62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말씀드린대로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ko-KR" altLang="en-US" dirty="0" err="1"/>
              <a:t>지도학습중</a:t>
            </a:r>
            <a:r>
              <a:rPr lang="ko-KR" altLang="en-US" dirty="0"/>
              <a:t> 분류를 사용하여 모델링을 진행할 것 입니다</a:t>
            </a:r>
            <a:r>
              <a:rPr lang="en-US" altLang="ko-KR" dirty="0"/>
              <a:t>. </a:t>
            </a:r>
            <a:r>
              <a:rPr lang="ko-KR" altLang="en-US" dirty="0" err="1"/>
              <a:t>의사결정트리는</a:t>
            </a:r>
            <a:r>
              <a:rPr lang="ko-KR" altLang="en-US" dirty="0"/>
              <a:t> 바로 지도학습의 대표적인 분류 기법으로</a:t>
            </a:r>
            <a:r>
              <a:rPr lang="en-US" altLang="ko-KR" dirty="0"/>
              <a:t>, </a:t>
            </a:r>
            <a:r>
              <a:rPr lang="ko-KR" altLang="en-US" dirty="0"/>
              <a:t>하나의 </a:t>
            </a:r>
            <a:r>
              <a:rPr lang="ko-KR" altLang="en-US" dirty="0" err="1"/>
              <a:t>범주형변수로</a:t>
            </a:r>
            <a:r>
              <a:rPr lang="ko-KR" altLang="en-US" dirty="0"/>
              <a:t> </a:t>
            </a:r>
            <a:r>
              <a:rPr lang="ko-KR" altLang="en-US" dirty="0" err="1"/>
              <a:t>라벨링된</a:t>
            </a:r>
            <a:r>
              <a:rPr lang="ko-KR" altLang="en-US" dirty="0"/>
              <a:t> 반응변수</a:t>
            </a:r>
            <a:r>
              <a:rPr lang="en-US" altLang="ko-KR" dirty="0"/>
              <a:t>(</a:t>
            </a:r>
            <a:r>
              <a:rPr lang="ko-KR" altLang="en-US" dirty="0" err="1"/>
              <a:t>타겟변수</a:t>
            </a:r>
            <a:r>
              <a:rPr lang="en-US" altLang="ko-KR" dirty="0"/>
              <a:t>)</a:t>
            </a:r>
            <a:r>
              <a:rPr lang="ko-KR" altLang="en-US" dirty="0"/>
              <a:t>를 필요로 합니다</a:t>
            </a:r>
            <a:r>
              <a:rPr lang="en-US" altLang="ko-KR" dirty="0"/>
              <a:t>. </a:t>
            </a:r>
            <a:r>
              <a:rPr lang="ko-KR" altLang="en-US" dirty="0"/>
              <a:t>각각 트리의 </a:t>
            </a:r>
            <a:r>
              <a:rPr lang="ko-KR" altLang="en-US" dirty="0" err="1"/>
              <a:t>리프노드가</a:t>
            </a:r>
            <a:r>
              <a:rPr lang="ko-KR" altLang="en-US" dirty="0"/>
              <a:t> 반응변수의 결과를 의미하며</a:t>
            </a:r>
            <a:r>
              <a:rPr lang="en-US" altLang="ko-KR" dirty="0"/>
              <a:t>, </a:t>
            </a:r>
            <a:r>
              <a:rPr lang="ko-KR" altLang="en-US" dirty="0"/>
              <a:t>이는 우리의 질문의 정답을 담은 노드라고 할 </a:t>
            </a:r>
            <a:r>
              <a:rPr lang="ko-KR" altLang="en-US" dirty="0" err="1"/>
              <a:t>수있습니다</a:t>
            </a:r>
            <a:r>
              <a:rPr lang="en-US" altLang="ko-KR" dirty="0"/>
              <a:t>.  </a:t>
            </a:r>
            <a:r>
              <a:rPr lang="ko-KR" altLang="en-US" dirty="0"/>
              <a:t>모든 컬럼들은 </a:t>
            </a:r>
            <a:r>
              <a:rPr lang="en-US" altLang="ko-KR" dirty="0"/>
              <a:t>1</a:t>
            </a:r>
            <a:r>
              <a:rPr lang="ko-KR" altLang="en-US" dirty="0"/>
              <a:t>번이상의 분기를 거치게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93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우리는 </a:t>
            </a:r>
            <a:r>
              <a:rPr lang="ko-KR" altLang="en-US" dirty="0" err="1"/>
              <a:t>예측정확성을</a:t>
            </a:r>
            <a:r>
              <a:rPr lang="ko-KR" altLang="en-US" dirty="0"/>
              <a:t> 검증하기위한 교차검증을 </a:t>
            </a:r>
            <a:r>
              <a:rPr lang="ko-KR" altLang="en-US" dirty="0" err="1"/>
              <a:t>진행할것입니다</a:t>
            </a:r>
            <a:r>
              <a:rPr lang="en-US" altLang="ko-KR" dirty="0"/>
              <a:t>. </a:t>
            </a:r>
            <a:r>
              <a:rPr lang="ko-KR" altLang="en-US" dirty="0"/>
              <a:t>이제 테스트 셋과 트레이닝셋으로 구분하여 트레이닝셋으로 모델을 학습하고</a:t>
            </a:r>
            <a:r>
              <a:rPr lang="en-US" altLang="ko-KR" dirty="0"/>
              <a:t>, </a:t>
            </a:r>
            <a:r>
              <a:rPr lang="ko-KR" altLang="en-US" dirty="0"/>
              <a:t>테스트 셋으로 예측하며 검증하는 과정을 거치게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63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프로젝트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05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의사결정나무의 과대적합을 막기위해 </a:t>
            </a:r>
            <a:r>
              <a:rPr lang="ko-KR" altLang="en-US" dirty="0" err="1"/>
              <a:t>사전가지치기작업도</a:t>
            </a:r>
            <a:r>
              <a:rPr lang="ko-KR" altLang="en-US" dirty="0"/>
              <a:t> 진행해보았습니다</a:t>
            </a:r>
            <a:r>
              <a:rPr lang="en-US" altLang="ko-KR" dirty="0"/>
              <a:t>. </a:t>
            </a:r>
            <a:r>
              <a:rPr lang="ko-KR" altLang="en-US" dirty="0"/>
              <a:t>우선 트리의 깊이가 </a:t>
            </a:r>
            <a:r>
              <a:rPr lang="en-US" altLang="ko-KR" dirty="0"/>
              <a:t>5</a:t>
            </a:r>
            <a:r>
              <a:rPr lang="ko-KR" altLang="en-US" dirty="0" err="1"/>
              <a:t>일때</a:t>
            </a:r>
            <a:r>
              <a:rPr lang="ko-KR" altLang="en-US" dirty="0"/>
              <a:t> 모델의 정확도와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681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10</a:t>
            </a:r>
            <a:r>
              <a:rPr lang="ko-KR" altLang="en-US" dirty="0" err="1"/>
              <a:t>일때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15</a:t>
            </a:r>
            <a:r>
              <a:rPr lang="ko-KR" altLang="en-US" dirty="0"/>
              <a:t>일대의 훈련세트 및 테스트세트의 정확도를 출력해보았는데</a:t>
            </a:r>
            <a:r>
              <a:rPr lang="en-US" altLang="ko-KR" dirty="0"/>
              <a:t>, </a:t>
            </a:r>
            <a:r>
              <a:rPr lang="ko-KR" altLang="en-US" dirty="0"/>
              <a:t>거의 큰 변화를 없었고 테스트세트의 정확도가 가장 높았던 것으로 꼽아 트리의 </a:t>
            </a:r>
            <a:r>
              <a:rPr lang="ko-KR" altLang="en-US" dirty="0" err="1"/>
              <a:t>최대깊이를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으로 설정하였습니다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103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진행한 </a:t>
            </a:r>
            <a:r>
              <a:rPr lang="ko-KR" altLang="en-US" dirty="0" err="1"/>
              <a:t>의사결정트리의</a:t>
            </a:r>
            <a:r>
              <a:rPr lang="ko-KR" altLang="en-US" dirty="0"/>
              <a:t> 결과값을 문서로 </a:t>
            </a:r>
            <a:r>
              <a:rPr lang="ko-KR" altLang="en-US" dirty="0" err="1"/>
              <a:t>출력후</a:t>
            </a:r>
            <a:r>
              <a:rPr lang="ko-KR" altLang="en-US" dirty="0"/>
              <a:t> 다시 시각화 과정을 거쳤습니다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711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시각화한 결과를 확인해볼 </a:t>
            </a:r>
            <a:r>
              <a:rPr lang="ko-KR" altLang="en-US" dirty="0" err="1"/>
              <a:t>수있었습니다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403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아까도 </a:t>
            </a:r>
            <a:r>
              <a:rPr lang="ko-KR" altLang="en-US" dirty="0" err="1"/>
              <a:t>보여드린듯이</a:t>
            </a:r>
            <a:r>
              <a:rPr lang="ko-KR" altLang="en-US" dirty="0"/>
              <a:t> 전체 트리를 </a:t>
            </a:r>
            <a:r>
              <a:rPr lang="ko-KR" altLang="en-US" dirty="0" err="1"/>
              <a:t>살펴보는것엔</a:t>
            </a:r>
            <a:r>
              <a:rPr lang="ko-KR" altLang="en-US" dirty="0"/>
              <a:t> 어려움이 존재합니다</a:t>
            </a:r>
            <a:r>
              <a:rPr lang="en-US" altLang="ko-KR" dirty="0"/>
              <a:t>. </a:t>
            </a:r>
            <a:r>
              <a:rPr lang="ko-KR" altLang="en-US" dirty="0"/>
              <a:t>그 대신 트리의 </a:t>
            </a:r>
            <a:r>
              <a:rPr lang="ko-KR" altLang="en-US" dirty="0" err="1"/>
              <a:t>작동메커니즘과</a:t>
            </a:r>
            <a:r>
              <a:rPr lang="ko-KR" altLang="en-US" dirty="0"/>
              <a:t> 어떤 속성이 트리결성에 중요한지 평가하는 특성중요도를 </a:t>
            </a:r>
            <a:r>
              <a:rPr lang="ko-KR" altLang="en-US" dirty="0" err="1"/>
              <a:t>뽑아내볼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3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중요도가 </a:t>
            </a:r>
            <a:r>
              <a:rPr lang="en-US" altLang="ko-KR" dirty="0"/>
              <a:t>0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즉 양수인 것만 출력해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94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출력해낸 특성중요도 입니다</a:t>
            </a:r>
            <a:r>
              <a:rPr lang="en-US" altLang="ko-KR" dirty="0"/>
              <a:t>./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414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모델도 적용시켜 보았습니다</a:t>
            </a:r>
            <a:r>
              <a:rPr lang="en-US" altLang="ko-KR" dirty="0"/>
              <a:t>. </a:t>
            </a:r>
            <a:r>
              <a:rPr lang="ko-KR" altLang="en-US" dirty="0" err="1"/>
              <a:t>랜던포레스트경정트리를</a:t>
            </a:r>
            <a:r>
              <a:rPr lang="ko-KR" altLang="en-US" dirty="0"/>
              <a:t> </a:t>
            </a:r>
            <a:r>
              <a:rPr lang="ko-KR" altLang="en-US" dirty="0" err="1"/>
              <a:t>결정트리의</a:t>
            </a:r>
            <a:r>
              <a:rPr lang="ko-KR" altLang="en-US" dirty="0"/>
              <a:t> 앙상블 </a:t>
            </a:r>
            <a:r>
              <a:rPr lang="ko-KR" altLang="en-US" dirty="0" err="1"/>
              <a:t>기법중</a:t>
            </a:r>
            <a:r>
              <a:rPr lang="ko-KR" altLang="en-US" dirty="0"/>
              <a:t> 하나인데</a:t>
            </a:r>
            <a:r>
              <a:rPr lang="en-US" altLang="ko-KR" dirty="0"/>
              <a:t>, </a:t>
            </a:r>
            <a:r>
              <a:rPr lang="ko-KR" altLang="en-US" dirty="0"/>
              <a:t>앙상블이란 여러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연결하여 더 강력한 모델을 만드는 기법입니다</a:t>
            </a:r>
            <a:r>
              <a:rPr lang="en-US" altLang="ko-KR" dirty="0"/>
              <a:t>. </a:t>
            </a:r>
            <a:r>
              <a:rPr lang="ko-KR" altLang="en-US" dirty="0" err="1"/>
              <a:t>랜덤포레스트는</a:t>
            </a:r>
            <a:r>
              <a:rPr lang="ko-KR" altLang="en-US" dirty="0"/>
              <a:t> 과대적합을 회피할 수 있는 방법으로</a:t>
            </a:r>
            <a:r>
              <a:rPr lang="en-US" altLang="ko-KR" dirty="0"/>
              <a:t>, ~~</a:t>
            </a:r>
            <a:r>
              <a:rPr lang="ko-KR" altLang="en-US" dirty="0" err="1"/>
              <a:t>아시발</a:t>
            </a:r>
            <a:r>
              <a:rPr lang="ko-KR" altLang="en-US" dirty="0"/>
              <a:t> </a:t>
            </a:r>
            <a:r>
              <a:rPr lang="ko-KR" altLang="en-US" dirty="0" err="1"/>
              <a:t>못쓰겟다</a:t>
            </a:r>
            <a:r>
              <a:rPr lang="en-US" altLang="ko-KR" dirty="0"/>
              <a:t>~~</a:t>
            </a:r>
            <a:r>
              <a:rPr lang="ko-KR" altLang="en-US" dirty="0" err="1"/>
              <a:t>ㅎㅎㅎ내일쓸거이ㅐㅁ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239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디시젼트리와</a:t>
            </a:r>
            <a:r>
              <a:rPr lang="ko-KR" altLang="en-US" dirty="0"/>
              <a:t> 마찬가지로 데이터셋을 분할했습니다</a:t>
            </a:r>
            <a:r>
              <a:rPr lang="en-US" altLang="ko-KR" dirty="0"/>
              <a:t>. </a:t>
            </a:r>
            <a:r>
              <a:rPr lang="ko-KR" altLang="en-US" dirty="0"/>
              <a:t>모델의 정확도를 내보냈습니다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006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모델역시 </a:t>
            </a:r>
            <a:r>
              <a:rPr lang="en-US" altLang="ko-KR" dirty="0"/>
              <a:t>0</a:t>
            </a:r>
            <a:r>
              <a:rPr lang="ko-KR" altLang="en-US" dirty="0"/>
              <a:t>이상의 특성중요도를 갖는 변수를 추출해냈습니다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2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한국은 고령화 사회에 접어들었습니다</a:t>
            </a:r>
            <a:r>
              <a:rPr lang="en-US" altLang="ko-KR" dirty="0"/>
              <a:t>. </a:t>
            </a:r>
            <a:r>
              <a:rPr lang="ko-KR" altLang="en-US" dirty="0"/>
              <a:t>특히 지난 </a:t>
            </a:r>
            <a:r>
              <a:rPr lang="en-US" altLang="ko-KR" dirty="0"/>
              <a:t>3</a:t>
            </a:r>
            <a:r>
              <a:rPr lang="ko-KR" altLang="en-US" dirty="0"/>
              <a:t>년간 서울시내의 고령자수는 </a:t>
            </a:r>
            <a:r>
              <a:rPr lang="en-US" altLang="ko-KR" dirty="0"/>
              <a:t>20</a:t>
            </a:r>
            <a:r>
              <a:rPr lang="ko-KR" altLang="en-US" dirty="0"/>
              <a:t>만명이나 꾸준히 증가했으며</a:t>
            </a:r>
            <a:r>
              <a:rPr lang="en-US" altLang="ko-KR" dirty="0"/>
              <a:t>, </a:t>
            </a:r>
            <a:r>
              <a:rPr lang="ko-KR" altLang="en-US" dirty="0"/>
              <a:t>이에 따라 노인 교통사고 발생 횟수 역시 </a:t>
            </a:r>
            <a:r>
              <a:rPr lang="ko-KR" altLang="en-US" dirty="0" err="1"/>
              <a:t>적지않게</a:t>
            </a:r>
            <a:r>
              <a:rPr lang="ko-KR" altLang="en-US" dirty="0"/>
              <a:t> 증가하고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479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시각화된</a:t>
            </a:r>
            <a:r>
              <a:rPr lang="ko-KR" altLang="en-US" dirty="0"/>
              <a:t> 특성중요도를 확인할 수 있습니다</a:t>
            </a:r>
            <a:r>
              <a:rPr lang="en-US" altLang="ko-KR" dirty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638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더 강력한 모델인 결정 트리 앙상블의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모델을 채택했습니다</a:t>
            </a:r>
            <a:r>
              <a:rPr lang="en-US" altLang="ko-KR" dirty="0"/>
              <a:t>. </a:t>
            </a:r>
            <a:r>
              <a:rPr lang="ko-KR" altLang="en-US" dirty="0" err="1"/>
              <a:t>랜덤포레스트의</a:t>
            </a:r>
            <a:r>
              <a:rPr lang="ko-KR" altLang="en-US" dirty="0"/>
              <a:t> 특성중요도를 바탕으로 </a:t>
            </a:r>
            <a:r>
              <a:rPr lang="ko-KR" altLang="en-US" dirty="0" err="1"/>
              <a:t>고령보행자교통사고</a:t>
            </a:r>
            <a:r>
              <a:rPr lang="ko-KR" altLang="en-US" dirty="0"/>
              <a:t> 위험요인 </a:t>
            </a:r>
            <a:r>
              <a:rPr lang="en-US" altLang="ko-KR" dirty="0"/>
              <a:t>4</a:t>
            </a:r>
            <a:r>
              <a:rPr lang="ko-KR" altLang="en-US" dirty="0"/>
              <a:t>가지를 도출해냈습니다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첫번재는</a:t>
            </a:r>
            <a:r>
              <a:rPr lang="ko-KR" altLang="en-US" dirty="0"/>
              <a:t> 가해차종 중 </a:t>
            </a:r>
            <a:r>
              <a:rPr lang="ko-KR" altLang="en-US" dirty="0" err="1"/>
              <a:t>기계차</a:t>
            </a:r>
            <a:r>
              <a:rPr lang="ko-KR" altLang="en-US" dirty="0"/>
              <a:t> 였고</a:t>
            </a:r>
            <a:r>
              <a:rPr lang="en-US" altLang="ko-KR" dirty="0"/>
              <a:t>, </a:t>
            </a:r>
            <a:r>
              <a:rPr lang="ko-KR" altLang="en-US" dirty="0"/>
              <a:t>두번째는 가해자법규위반칼럼의 과속</a:t>
            </a:r>
            <a:r>
              <a:rPr lang="en-US" altLang="ko-KR" dirty="0"/>
              <a:t>, </a:t>
            </a:r>
            <a:r>
              <a:rPr lang="ko-KR" altLang="en-US" dirty="0"/>
              <a:t>세번째는 사고도로유형의 횡단보도  그리고 네번째로는 </a:t>
            </a:r>
            <a:r>
              <a:rPr lang="ko-KR" altLang="en-US" dirty="0" err="1"/>
              <a:t>횡단중에</a:t>
            </a:r>
            <a:r>
              <a:rPr lang="ko-KR" altLang="en-US" dirty="0"/>
              <a:t> 발생한 사고입니다</a:t>
            </a:r>
            <a:r>
              <a:rPr lang="en-US" altLang="ko-KR" dirty="0"/>
              <a:t>.</a:t>
            </a:r>
            <a:r>
              <a:rPr lang="ko-KR" altLang="en-US" dirty="0"/>
              <a:t>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8650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이제 우리가 반경 </a:t>
            </a:r>
            <a:r>
              <a:rPr lang="en-US" altLang="ko-KR" dirty="0"/>
              <a:t>500m</a:t>
            </a:r>
            <a:r>
              <a:rPr lang="ko-KR" altLang="en-US" dirty="0"/>
              <a:t>내 사고수과 사고다발지수를 카운트 </a:t>
            </a:r>
            <a:r>
              <a:rPr lang="ko-KR" altLang="en-US" dirty="0" err="1"/>
              <a:t>해놓았던</a:t>
            </a:r>
            <a:r>
              <a:rPr lang="ko-KR" altLang="en-US" dirty="0"/>
              <a:t> 사망사고 데이터를 가져옵니다</a:t>
            </a:r>
            <a:r>
              <a:rPr lang="en-US" altLang="ko-KR" dirty="0"/>
              <a:t>. </a:t>
            </a:r>
            <a:r>
              <a:rPr lang="ko-KR" altLang="en-US" dirty="0"/>
              <a:t>이후 우리가 뽑아낸 위험요인내지 특성을 이용하여 필터링 작업을 걸칩니다</a:t>
            </a:r>
            <a:r>
              <a:rPr lang="en-US" altLang="ko-KR" dirty="0"/>
              <a:t>. </a:t>
            </a:r>
            <a:r>
              <a:rPr lang="ko-KR" altLang="en-US" dirty="0"/>
              <a:t>이후 지도에 하나씩 찍어 확인해봅니다</a:t>
            </a:r>
            <a:r>
              <a:rPr lang="en-US" altLang="ko-KR" dirty="0"/>
              <a:t>. </a:t>
            </a:r>
            <a:r>
              <a:rPr lang="ko-KR" altLang="en-US" dirty="0"/>
              <a:t>첫번쨰는 </a:t>
            </a:r>
            <a:r>
              <a:rPr lang="ko-KR" altLang="en-US" dirty="0" err="1"/>
              <a:t>기계차입니다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576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기계차로 인한 사고가 일어난 곳을 파란색 마커로 표시했습니다</a:t>
            </a:r>
            <a:r>
              <a:rPr lang="en-US" altLang="ko-KR" dirty="0"/>
              <a:t>. </a:t>
            </a:r>
            <a:r>
              <a:rPr lang="ko-KR" altLang="en-US" dirty="0" err="1"/>
              <a:t>이떄</a:t>
            </a:r>
            <a:r>
              <a:rPr lang="ko-KR" altLang="en-US" dirty="0"/>
              <a:t> 마커에 가져다 대면 반경 </a:t>
            </a:r>
            <a:r>
              <a:rPr lang="en-US" altLang="ko-KR" dirty="0"/>
              <a:t>500m</a:t>
            </a:r>
            <a:r>
              <a:rPr lang="ko-KR" altLang="en-US" dirty="0"/>
              <a:t>내 사고수와 사고다발지 수를 표시하도록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34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가해자법규위반칼럼의 과속인 경우입니다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354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파란색으로 </a:t>
            </a:r>
            <a:r>
              <a:rPr lang="ko-KR" altLang="en-US" dirty="0" err="1"/>
              <a:t>마킹했던</a:t>
            </a:r>
            <a:r>
              <a:rPr lang="ko-KR" altLang="en-US" dirty="0"/>
              <a:t> 지도위에 이어서 빨간색으로 </a:t>
            </a:r>
            <a:r>
              <a:rPr lang="ko-KR" altLang="en-US" dirty="0" err="1"/>
              <a:t>마킹했습니다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ko-KR" altLang="en-US" dirty="0" err="1"/>
              <a:t>가져다되면</a:t>
            </a:r>
            <a:r>
              <a:rPr lang="ko-KR" altLang="en-US" dirty="0"/>
              <a:t> 반경 </a:t>
            </a:r>
            <a:r>
              <a:rPr lang="en-US" altLang="ko-KR" dirty="0"/>
              <a:t>500m</a:t>
            </a:r>
            <a:r>
              <a:rPr lang="ko-KR" altLang="en-US" dirty="0"/>
              <a:t>내의 정보가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691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세번째는 횡단보도상에서 사고가 일어난 경우입니다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9004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이경우는 초록색으로 표시했습니다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8068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996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4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지정된 노인보호구역이 존재합니다</a:t>
            </a:r>
            <a:r>
              <a:rPr lang="en-US" altLang="ko-KR" dirty="0"/>
              <a:t>. </a:t>
            </a:r>
            <a:r>
              <a:rPr lang="ko-KR" altLang="en-US" dirty="0"/>
              <a:t>노인보호구역은 경로당 등 노인들의 통행량이 많은 구역을 선정하여 노인들의 안전한 통행을 보장하는 지역으로</a:t>
            </a:r>
            <a:r>
              <a:rPr lang="en-US" altLang="ko-KR" dirty="0"/>
              <a:t>, </a:t>
            </a:r>
            <a:r>
              <a:rPr lang="ko-KR" altLang="en-US" dirty="0"/>
              <a:t>다른 요인을 제외하고 오로지 노인의 통행량 </a:t>
            </a:r>
            <a:r>
              <a:rPr lang="ko-KR" altLang="en-US" dirty="0" err="1"/>
              <a:t>만으롬나</a:t>
            </a:r>
            <a:r>
              <a:rPr lang="ko-KR" altLang="en-US" dirty="0"/>
              <a:t> 노인보호구역을 지정하여 운영하고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1242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실제 노인사고 다발지로 분류되는 지역과 비교해보겠습니다</a:t>
            </a:r>
            <a:r>
              <a:rPr lang="en-US" altLang="ko-KR" dirty="0"/>
              <a:t>. API</a:t>
            </a:r>
            <a:r>
              <a:rPr lang="ko-KR" altLang="en-US" dirty="0"/>
              <a:t>을 이용하여 주소데이터를 위경도 데이터로 뽑아낸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914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모델링을 통해 도출해낸 교통사고 위험 지역이라 판단되는 모든 장소와 </a:t>
            </a:r>
            <a:r>
              <a:rPr lang="ko-KR" altLang="en-US" dirty="0" err="1"/>
              <a:t>고령보행자사고다발지로</a:t>
            </a:r>
            <a:r>
              <a:rPr lang="ko-KR" altLang="en-US" dirty="0"/>
              <a:t> 알려진 곳을 </a:t>
            </a:r>
            <a:r>
              <a:rPr lang="ko-KR" altLang="en-US" dirty="0" err="1"/>
              <a:t>출력한것입니다</a:t>
            </a:r>
            <a:r>
              <a:rPr lang="en-US" altLang="ko-KR" dirty="0"/>
              <a:t>. </a:t>
            </a:r>
            <a:r>
              <a:rPr lang="ko-KR" altLang="en-US" dirty="0"/>
              <a:t>서울전체에 고르게 분포되어 있으며 지도상으로 </a:t>
            </a:r>
            <a:r>
              <a:rPr lang="ko-KR" altLang="en-US" dirty="0" err="1"/>
              <a:t>보았을때는</a:t>
            </a:r>
            <a:r>
              <a:rPr lang="en-US" altLang="ko-KR" dirty="0"/>
              <a:t> </a:t>
            </a:r>
            <a:r>
              <a:rPr lang="ko-KR" altLang="en-US" dirty="0"/>
              <a:t>대부분지역이 겹치는 것으로 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0848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목적인 新노인보호구역 도출을 위해 조금 더 자세히 보도록 하겠습니다</a:t>
            </a:r>
            <a:r>
              <a:rPr lang="en-US" altLang="ko-KR" dirty="0"/>
              <a:t>.</a:t>
            </a:r>
            <a:r>
              <a:rPr lang="ko-KR" altLang="en-US" dirty="0"/>
              <a:t>반경 </a:t>
            </a:r>
            <a:r>
              <a:rPr lang="en-US" altLang="ko-KR" dirty="0"/>
              <a:t>500m</a:t>
            </a:r>
            <a:r>
              <a:rPr lang="ko-KR" altLang="en-US" dirty="0"/>
              <a:t>내의 사고 </a:t>
            </a:r>
            <a:r>
              <a:rPr lang="ko-KR" altLang="en-US" dirty="0" err="1"/>
              <a:t>다발지</a:t>
            </a:r>
            <a:r>
              <a:rPr lang="ko-KR" altLang="en-US" dirty="0"/>
              <a:t> 개수가 </a:t>
            </a:r>
            <a:r>
              <a:rPr lang="en-US" altLang="ko-KR" dirty="0"/>
              <a:t>0</a:t>
            </a:r>
            <a:r>
              <a:rPr lang="ko-KR" altLang="en-US" dirty="0"/>
              <a:t>개이지만</a:t>
            </a:r>
            <a:r>
              <a:rPr lang="en-US" altLang="ko-KR" dirty="0"/>
              <a:t>, </a:t>
            </a:r>
            <a:r>
              <a:rPr lang="ko-KR" altLang="en-US" dirty="0"/>
              <a:t>사고수가 </a:t>
            </a:r>
            <a:r>
              <a:rPr lang="en-US" altLang="ko-KR" dirty="0"/>
              <a:t>3</a:t>
            </a:r>
            <a:r>
              <a:rPr lang="ko-KR" altLang="en-US" dirty="0"/>
              <a:t>이상인 지역만 필터링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219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몇 개의 지역으로 좁혀지며</a:t>
            </a:r>
            <a:r>
              <a:rPr lang="en-US" altLang="ko-KR" dirty="0"/>
              <a:t>, </a:t>
            </a:r>
            <a:r>
              <a:rPr lang="ko-KR" altLang="en-US" dirty="0"/>
              <a:t>저희가 뽑아낸 위험요인들이 여러가지 분포되어 있는 모습을 볼 </a:t>
            </a:r>
            <a:r>
              <a:rPr lang="ko-KR" altLang="en-US" dirty="0" err="1"/>
              <a:t>수있습니다</a:t>
            </a:r>
            <a:r>
              <a:rPr lang="en-US" altLang="ko-KR" dirty="0"/>
              <a:t>. </a:t>
            </a:r>
            <a:r>
              <a:rPr lang="ko-KR" altLang="en-US" dirty="0"/>
              <a:t>이 지역들은 기존의 사고다발지의 정보로 알려지지 않은 고령 보행자 사고위험 사각지대라고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573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확인한 데이터를 엑셀로 추출하여 더욱더 자세히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091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927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바탕으로 도출해낸 위험지역입니다</a:t>
            </a:r>
            <a:r>
              <a:rPr lang="en-US" altLang="ko-KR" dirty="0"/>
              <a:t>. </a:t>
            </a:r>
            <a:r>
              <a:rPr lang="ko-KR" altLang="en-US" dirty="0" err="1"/>
              <a:t>첫번재는</a:t>
            </a:r>
            <a:r>
              <a:rPr lang="ko-KR" altLang="en-US" dirty="0"/>
              <a:t> 종로구 와룡동이고 두번째는 용산구의 이촌동</a:t>
            </a:r>
            <a:r>
              <a:rPr lang="en-US" altLang="ko-KR" dirty="0"/>
              <a:t>, </a:t>
            </a:r>
            <a:r>
              <a:rPr lang="ko-KR" altLang="en-US" dirty="0"/>
              <a:t>서빙고동 </a:t>
            </a:r>
            <a:r>
              <a:rPr lang="en-US" altLang="ko-KR" dirty="0"/>
              <a:t>, </a:t>
            </a:r>
            <a:r>
              <a:rPr lang="ko-KR" altLang="en-US" dirty="0"/>
              <a:t>그리고 마지막은 강동구의 상일동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1659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종로구 와룡동의 경우 반경 </a:t>
            </a:r>
            <a:r>
              <a:rPr lang="en-US" altLang="ko-KR" dirty="0"/>
              <a:t>500m</a:t>
            </a:r>
            <a:r>
              <a:rPr lang="ko-KR" altLang="en-US" dirty="0"/>
              <a:t>내 사고수가 </a:t>
            </a:r>
            <a:r>
              <a:rPr lang="en-US" altLang="ko-KR" dirty="0"/>
              <a:t>3</a:t>
            </a:r>
            <a:r>
              <a:rPr lang="ko-KR" altLang="en-US" dirty="0"/>
              <a:t>이상인 지점이 </a:t>
            </a:r>
            <a:r>
              <a:rPr lang="en-US" altLang="ko-KR" dirty="0"/>
              <a:t>4</a:t>
            </a:r>
            <a:r>
              <a:rPr lang="ko-KR" altLang="en-US" dirty="0"/>
              <a:t>곳이나 분포하며 창덕궁과도 </a:t>
            </a:r>
            <a:r>
              <a:rPr lang="ko-KR" altLang="en-US" dirty="0" err="1"/>
              <a:t>가까이있어</a:t>
            </a:r>
            <a:r>
              <a:rPr lang="ko-KR" altLang="en-US" dirty="0"/>
              <a:t> 유동인구가 많지만 보호구역이 제대로 </a:t>
            </a:r>
            <a:r>
              <a:rPr lang="ko-KR" altLang="en-US" dirty="0" err="1"/>
              <a:t>구비되어있지</a:t>
            </a:r>
            <a:r>
              <a:rPr lang="ko-KR" altLang="en-US" dirty="0"/>
              <a:t> 않은 곳입니다</a:t>
            </a:r>
            <a:r>
              <a:rPr lang="en-US" altLang="ko-KR" dirty="0"/>
              <a:t>. </a:t>
            </a:r>
            <a:r>
              <a:rPr lang="ko-KR" altLang="en-US" dirty="0"/>
              <a:t>용산구는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513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004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노인보호구역은 </a:t>
            </a:r>
            <a:r>
              <a:rPr lang="ko-KR" altLang="en-US" dirty="0" err="1"/>
              <a:t>노인복지시설등</a:t>
            </a:r>
            <a:r>
              <a:rPr lang="ko-KR" altLang="en-US" dirty="0"/>
              <a:t> 노인들의 오로지 노인의 통행량이 많은 구역으로만 선정하였다고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74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노인보호구역의 개수도 턱없이 부족합니다</a:t>
            </a:r>
            <a:r>
              <a:rPr lang="en-US" altLang="ko-KR" dirty="0"/>
              <a:t>. </a:t>
            </a:r>
            <a:r>
              <a:rPr lang="ko-KR" altLang="en-US" dirty="0"/>
              <a:t>서울시에 위치한 노인보호구역의 </a:t>
            </a:r>
            <a:r>
              <a:rPr lang="ko-KR" altLang="en-US" dirty="0" err="1"/>
              <a:t>개수눈</a:t>
            </a:r>
            <a:r>
              <a:rPr lang="ko-KR" altLang="en-US" dirty="0"/>
              <a:t> </a:t>
            </a:r>
            <a:r>
              <a:rPr lang="en-US" altLang="ko-KR" dirty="0"/>
              <a:t>132</a:t>
            </a:r>
            <a:r>
              <a:rPr lang="ko-KR" altLang="en-US" dirty="0"/>
              <a:t>개로</a:t>
            </a:r>
            <a:r>
              <a:rPr lang="en-US" altLang="ko-KR" dirty="0"/>
              <a:t>, 2000</a:t>
            </a:r>
            <a:r>
              <a:rPr lang="ko-KR" altLang="en-US" dirty="0"/>
              <a:t>개 </a:t>
            </a:r>
            <a:r>
              <a:rPr lang="ko-KR" altLang="en-US" dirty="0" err="1"/>
              <a:t>가까이있는</a:t>
            </a:r>
            <a:r>
              <a:rPr lang="ko-KR" altLang="en-US" dirty="0"/>
              <a:t> 어린이 보호구역의 </a:t>
            </a:r>
            <a:r>
              <a:rPr lang="en-US" altLang="ko-KR" dirty="0"/>
              <a:t>6.3% </a:t>
            </a:r>
            <a:r>
              <a:rPr lang="ko-KR" altLang="en-US" dirty="0"/>
              <a:t>수준밖에 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63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을 이용하여 주소데이터를 위경도 데이터로 뽑아낸 서울시 사회복지시설 정보를 사용하여 지도에 같이 표시해보았습니다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5719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지도에 </a:t>
            </a:r>
            <a:r>
              <a:rPr lang="ko-KR" altLang="en-US" dirty="0" err="1"/>
              <a:t>찍어본결과</a:t>
            </a:r>
            <a:r>
              <a:rPr lang="ko-KR" altLang="en-US" dirty="0"/>
              <a:t> 크게 </a:t>
            </a:r>
            <a:r>
              <a:rPr lang="ko-KR" altLang="en-US" dirty="0" err="1"/>
              <a:t>유의미</a:t>
            </a:r>
            <a:r>
              <a:rPr lang="ko-KR" altLang="en-US" dirty="0"/>
              <a:t> 하지 </a:t>
            </a:r>
            <a:r>
              <a:rPr lang="ko-KR" altLang="en-US" dirty="0" err="1"/>
              <a:t>않은것으로</a:t>
            </a:r>
            <a:r>
              <a:rPr lang="ko-KR" altLang="en-US" dirty="0"/>
              <a:t> 판단되었습니다</a:t>
            </a:r>
            <a:r>
              <a:rPr lang="en-US" altLang="ko-KR" dirty="0"/>
              <a:t>. </a:t>
            </a:r>
            <a:r>
              <a:rPr lang="ko-KR" altLang="en-US" dirty="0"/>
              <a:t>이는 기존의 노인보호구역 지정에 </a:t>
            </a:r>
            <a:r>
              <a:rPr lang="ko-KR" altLang="en-US" dirty="0" err="1"/>
              <a:t>허점이있음을</a:t>
            </a:r>
            <a:r>
              <a:rPr lang="ko-KR" altLang="en-US" dirty="0"/>
              <a:t>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368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노인보호구역 </a:t>
            </a:r>
            <a:r>
              <a:rPr lang="ko-KR" altLang="en-US" dirty="0" err="1"/>
              <a:t>지정시</a:t>
            </a:r>
            <a:r>
              <a:rPr lang="ko-KR" altLang="en-US" dirty="0"/>
              <a:t> 들 수 있는 비용을 계산해보겠습니다</a:t>
            </a:r>
            <a:r>
              <a:rPr lang="en-US" altLang="ko-KR" dirty="0"/>
              <a:t>. </a:t>
            </a:r>
            <a:r>
              <a:rPr lang="ko-KR" altLang="en-US" dirty="0"/>
              <a:t>기준은 </a:t>
            </a:r>
            <a:r>
              <a:rPr lang="en-US" altLang="ko-KR" dirty="0"/>
              <a:t>2015,2018,2019</a:t>
            </a:r>
            <a:r>
              <a:rPr lang="ko-KR" altLang="en-US" dirty="0"/>
              <a:t>년 보호구역 설치에 </a:t>
            </a:r>
            <a:r>
              <a:rPr lang="ko-KR" altLang="en-US" dirty="0" err="1"/>
              <a:t>두입된</a:t>
            </a:r>
            <a:r>
              <a:rPr lang="ko-KR" altLang="en-US" dirty="0"/>
              <a:t> 예산을 개당단가로 계산해보겠습니다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3121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도출해낸 </a:t>
            </a:r>
            <a:r>
              <a:rPr lang="en-US" altLang="ko-KR" dirty="0"/>
              <a:t>3</a:t>
            </a:r>
            <a:r>
              <a:rPr lang="ko-KR" altLang="en-US" dirty="0"/>
              <a:t>군대에 설치를 한다고 </a:t>
            </a:r>
            <a:r>
              <a:rPr lang="ko-KR" altLang="en-US" dirty="0" err="1"/>
              <a:t>했을때</a:t>
            </a:r>
            <a:r>
              <a:rPr lang="ko-KR" altLang="en-US" dirty="0"/>
              <a:t> 약 이정도의 금액이 소요됩니다</a:t>
            </a:r>
            <a:r>
              <a:rPr lang="en-US" altLang="ko-KR" dirty="0"/>
              <a:t>.  </a:t>
            </a:r>
            <a:r>
              <a:rPr lang="ko-KR" altLang="en-US" dirty="0"/>
              <a:t>교통사고 감소로 인해 줄어들 이득을 생각해보면 괜찮습니다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7045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매년 도시안전 및 노인 사회복지에 쏟아지는 예산을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생각해보았을때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점차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늘려나가면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..?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괜찮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..?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8044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430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48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참고문헌및</a:t>
            </a:r>
            <a:r>
              <a:rPr lang="ko-KR" altLang="en-US" dirty="0"/>
              <a:t> </a:t>
            </a:r>
            <a:r>
              <a:rPr lang="ko-KR" altLang="en-US" dirty="0" err="1"/>
              <a:t>자료출처입니다</a:t>
            </a:r>
            <a:r>
              <a:rPr lang="en-US" altLang="ko-KR" dirty="0"/>
              <a:t>. </a:t>
            </a:r>
            <a:r>
              <a:rPr lang="ko-KR" altLang="en-US" dirty="0"/>
              <a:t>해당 링크로 가면 </a:t>
            </a:r>
            <a:r>
              <a:rPr lang="ko-KR" altLang="en-US" dirty="0" err="1"/>
              <a:t>데이터를확인할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추가적인 분석이 </a:t>
            </a:r>
            <a:r>
              <a:rPr lang="ko-KR" altLang="en-US" dirty="0" err="1"/>
              <a:t>이루어지기위해</a:t>
            </a:r>
            <a:r>
              <a:rPr lang="ko-KR" altLang="en-US" dirty="0"/>
              <a:t> 저희는 전체코드를 오픈소스로 배포했습니다</a:t>
            </a:r>
            <a:r>
              <a:rPr lang="en-US" altLang="ko-KR" dirty="0"/>
              <a:t>. </a:t>
            </a:r>
            <a:r>
              <a:rPr lang="ko-KR" altLang="en-US" dirty="0"/>
              <a:t>팀원 정예원의 </a:t>
            </a:r>
            <a:r>
              <a:rPr lang="ko-KR" altLang="en-US" dirty="0" err="1"/>
              <a:t>깃허브를</a:t>
            </a:r>
            <a:r>
              <a:rPr lang="ko-KR" altLang="en-US" dirty="0"/>
              <a:t> 이용하여 배포하였으며</a:t>
            </a:r>
            <a:r>
              <a:rPr lang="en-US" altLang="ko-KR" dirty="0"/>
              <a:t> </a:t>
            </a:r>
            <a:r>
              <a:rPr lang="ko-KR" altLang="en-US" dirty="0" err="1"/>
              <a:t>이역시</a:t>
            </a:r>
            <a:r>
              <a:rPr lang="ko-KR" altLang="en-US" dirty="0"/>
              <a:t> 링크로 들어가면 확인해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7602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59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이렇듯 </a:t>
            </a:r>
            <a:r>
              <a:rPr lang="ko-KR" altLang="en-US" dirty="0" err="1"/>
              <a:t>고령보행자</a:t>
            </a:r>
            <a:r>
              <a:rPr lang="ko-KR" altLang="en-US" dirty="0"/>
              <a:t> 사고수와 </a:t>
            </a:r>
            <a:r>
              <a:rPr lang="ko-KR" altLang="en-US" dirty="0" err="1"/>
              <a:t>고령보행자의</a:t>
            </a:r>
            <a:r>
              <a:rPr lang="ko-KR" altLang="en-US" dirty="0"/>
              <a:t> 숫자는 증가하지만</a:t>
            </a:r>
            <a:r>
              <a:rPr lang="en-US" altLang="ko-KR" dirty="0"/>
              <a:t>, </a:t>
            </a:r>
            <a:r>
              <a:rPr lang="ko-KR" altLang="en-US" dirty="0"/>
              <a:t>기존의 노인보호구역의 지정기준은 명확하지 </a:t>
            </a:r>
            <a:r>
              <a:rPr lang="ko-KR" altLang="en-US" dirty="0" err="1"/>
              <a:t>않을뿐더라</a:t>
            </a:r>
            <a:r>
              <a:rPr lang="ko-KR" altLang="en-US" dirty="0"/>
              <a:t> 매우 적은 숫자로 제대로 </a:t>
            </a:r>
            <a:r>
              <a:rPr lang="ko-KR" altLang="en-US" dirty="0" err="1"/>
              <a:t>운영되지조차</a:t>
            </a:r>
            <a:r>
              <a:rPr lang="ko-KR" altLang="en-US" dirty="0"/>
              <a:t> </a:t>
            </a:r>
            <a:r>
              <a:rPr lang="ko-KR" altLang="en-US" dirty="0" err="1"/>
              <a:t>않고있습니다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50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노인교통사고와 관련된 빅데이터들을 이용하여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모델링을 거쳐 새로운 노인보호구역을 도출해내고자 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82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19064" y="476672"/>
            <a:ext cx="7597352" cy="1100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ED68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627784" y="1562100"/>
            <a:ext cx="5328592" cy="3955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" panose="020B0603020101020101" pitchFamily="50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" panose="020B0603020101020101" pitchFamily="50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403648" y="1283618"/>
            <a:ext cx="7283153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나눔바른고딕" panose="020B0603020101020101" pitchFamily="50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나눔바른고딕" panose="020B0603020101020101" pitchFamily="50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D68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4077072"/>
            <a:ext cx="9173935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ED68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4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0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25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7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comments" Target="../comments/comment2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75.jpe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comments" Target="../comments/commen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index.do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9288" y="692696"/>
            <a:ext cx="8245424" cy="1100800"/>
          </a:xfrm>
        </p:spPr>
        <p:txBody>
          <a:bodyPr/>
          <a:lstStyle/>
          <a:p>
            <a:r>
              <a:rPr lang="ko-KR" altLang="en-US" sz="3600" b="1" dirty="0" err="1"/>
              <a:t>머신러닝</a:t>
            </a:r>
            <a:r>
              <a:rPr lang="ko-KR" altLang="en-US" sz="3600" b="1" dirty="0"/>
              <a:t> 기반 </a:t>
            </a:r>
            <a:r>
              <a:rPr lang="ko-KR" altLang="en-US" sz="3600" b="1" dirty="0" err="1"/>
              <a:t>고령보행자</a:t>
            </a:r>
            <a:r>
              <a:rPr lang="ko-KR" altLang="en-US" sz="3600" b="1" dirty="0"/>
              <a:t> 사고다발지 도출 및 새로운 노인보호구역 제안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75B177-36E4-4B05-AA5E-7EFF2F91DBA3}"/>
              </a:ext>
            </a:extLst>
          </p:cNvPr>
          <p:cNvSpPr/>
          <p:nvPr/>
        </p:nvSpPr>
        <p:spPr>
          <a:xfrm>
            <a:off x="9396536" y="3133251"/>
            <a:ext cx="2456888" cy="12523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CC2902-2A4F-4111-812B-F77F08A902FE}"/>
              </a:ext>
            </a:extLst>
          </p:cNvPr>
          <p:cNvSpPr/>
          <p:nvPr/>
        </p:nvSpPr>
        <p:spPr>
          <a:xfrm>
            <a:off x="6156176" y="5517232"/>
            <a:ext cx="2232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20162228  </a:t>
            </a:r>
            <a:r>
              <a:rPr lang="ko-KR" alt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고선욱</a:t>
            </a:r>
            <a:endParaRPr lang="en-US" altLang="ko-KR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20162267  </a:t>
            </a:r>
            <a:r>
              <a:rPr lang="ko-KR" alt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박천경</a:t>
            </a:r>
            <a:endParaRPr lang="en-US" altLang="ko-KR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20182535 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정예원</a:t>
            </a:r>
            <a:endParaRPr lang="en-US" altLang="ko-KR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821B3D8-C4E4-4C63-B66C-5370BBFD2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023400"/>
              </p:ext>
            </p:extLst>
          </p:nvPr>
        </p:nvGraphicFramePr>
        <p:xfrm>
          <a:off x="107504" y="1268413"/>
          <a:ext cx="8928990" cy="44053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5798">
                  <a:extLst>
                    <a:ext uri="{9D8B030D-6E8A-4147-A177-3AD203B41FA5}">
                      <a16:colId xmlns:a16="http://schemas.microsoft.com/office/drawing/2014/main" val="4072356657"/>
                    </a:ext>
                  </a:extLst>
                </a:gridCol>
                <a:gridCol w="1742594">
                  <a:extLst>
                    <a:ext uri="{9D8B030D-6E8A-4147-A177-3AD203B41FA5}">
                      <a16:colId xmlns:a16="http://schemas.microsoft.com/office/drawing/2014/main" val="429622130"/>
                    </a:ext>
                  </a:extLst>
                </a:gridCol>
                <a:gridCol w="1829002">
                  <a:extLst>
                    <a:ext uri="{9D8B030D-6E8A-4147-A177-3AD203B41FA5}">
                      <a16:colId xmlns:a16="http://schemas.microsoft.com/office/drawing/2014/main" val="2581021889"/>
                    </a:ext>
                  </a:extLst>
                </a:gridCol>
                <a:gridCol w="1785798">
                  <a:extLst>
                    <a:ext uri="{9D8B030D-6E8A-4147-A177-3AD203B41FA5}">
                      <a16:colId xmlns:a16="http://schemas.microsoft.com/office/drawing/2014/main" val="1820816668"/>
                    </a:ext>
                  </a:extLst>
                </a:gridCol>
                <a:gridCol w="1785798">
                  <a:extLst>
                    <a:ext uri="{9D8B030D-6E8A-4147-A177-3AD203B41FA5}">
                      <a16:colId xmlns:a16="http://schemas.microsoft.com/office/drawing/2014/main" val="3943136069"/>
                    </a:ext>
                  </a:extLst>
                </a:gridCol>
              </a:tblGrid>
              <a:tr h="318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추출 값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</a:t>
                      </a:r>
                      <a:r>
                        <a:rPr lang="ko-KR" altLang="en-US" sz="11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주요방법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35093"/>
                  </a:ext>
                </a:extLst>
              </a:tr>
              <a:tr h="260408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14-19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년도 사건사고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 및 사고 포함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노인 교통사고에 유의미한 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영향을 미치는 요인 여러 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변수들을 통해 분석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발생지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시군구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도봉구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성북구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마포구 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핫 인코딩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77083"/>
                  </a:ext>
                </a:extLst>
              </a:tr>
              <a:tr h="244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기상상태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맑음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눈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안개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흐림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핫 인코딩 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552136"/>
                  </a:ext>
                </a:extLst>
              </a:tr>
              <a:tr h="244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부상정도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중상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사망교통사고여부 열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99686"/>
                  </a:ext>
                </a:extLst>
              </a:tr>
              <a:tr h="244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가해자차종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승용차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화물차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이륜차 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결측치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차종 분류 축소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324241"/>
                  </a:ext>
                </a:extLst>
              </a:tr>
              <a:tr h="244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사고유형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횡단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차도통행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보도통행  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핫 인코딩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822557"/>
                  </a:ext>
                </a:extLst>
              </a:tr>
              <a:tr h="244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피해자 연령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 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결측치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14777"/>
                  </a:ext>
                </a:extLst>
              </a:tr>
              <a:tr h="244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사고유형 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차대사람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차대차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차대사람만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044042"/>
                  </a:ext>
                </a:extLst>
              </a:tr>
              <a:tr h="24429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TASS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교통사고 사망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(2012~2018)</a:t>
                      </a:r>
                    </a:p>
                    <a:p>
                      <a:pPr algn="ctr" latinLnBrk="1"/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14-19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년도 사건사고 데이터 분석 특성을 바탕으로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 사고 위치 및 기타 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변수들에 대해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위도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반경 내 </a:t>
                      </a:r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사고수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열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207628"/>
                  </a:ext>
                </a:extLst>
              </a:tr>
              <a:tr h="244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가해자차종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승용차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화물차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이륜차 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결측치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차종 분류 축소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598482"/>
                  </a:ext>
                </a:extLst>
              </a:tr>
              <a:tr h="244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사고유형 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차대사람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차대차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차대사람만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811523"/>
                  </a:ext>
                </a:extLst>
              </a:tr>
              <a:tr h="359637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12-19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년도 고령자 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사고다발지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 사고 위치 데이터를 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통한 반경 내 노인 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교통사고 지역 확인 및 사고 횟수 측정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위도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반경 내 </a:t>
                      </a:r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사고수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list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372128"/>
                  </a:ext>
                </a:extLst>
              </a:tr>
              <a:tr h="359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지점명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동작구 상도로 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329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위도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경도 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38363"/>
                  </a:ext>
                </a:extLst>
              </a:tr>
              <a:tr h="359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부상정도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중상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사망교통사고여부 열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495584"/>
                  </a:ext>
                </a:extLst>
              </a:tr>
              <a:tr h="536158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서울시 사회복지시설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교통사고 사망 위치 데이터 및 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사고다발지 데이터 간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노인 교통사고 연관성 분석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양천구 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329-8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위도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경도 변환</a:t>
                      </a:r>
                    </a:p>
                    <a:p>
                      <a:pPr algn="ctr" latinLnBrk="1"/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36876"/>
                  </a:ext>
                </a:extLst>
              </a:tr>
            </a:tbl>
          </a:graphicData>
        </a:graphic>
      </p:graphicFrame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 </a:t>
            </a:r>
            <a:r>
              <a:rPr lang="ko-KR" altLang="en-US" dirty="0"/>
              <a:t>데이터 설명 및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0AA8F08-1858-4D2C-BA94-C04BDC5AA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623549"/>
              </p:ext>
            </p:extLst>
          </p:nvPr>
        </p:nvGraphicFramePr>
        <p:xfrm>
          <a:off x="2084835" y="1124744"/>
          <a:ext cx="6912768" cy="54726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899352213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8083171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33995403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96317659"/>
                    </a:ext>
                  </a:extLst>
                </a:gridCol>
              </a:tblGrid>
              <a:tr h="338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교통사고  사망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고령자 사고다발지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사건 사고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시설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54822"/>
                  </a:ext>
                </a:extLst>
              </a:tr>
              <a:tr h="5134475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74964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 </a:t>
            </a:r>
            <a:r>
              <a:rPr lang="ko-KR" altLang="en-US" dirty="0"/>
              <a:t>과정 및 개요</a:t>
            </a: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805B12C5-E1A4-440A-94C6-C29D82C6DE19}"/>
              </a:ext>
            </a:extLst>
          </p:cNvPr>
          <p:cNvSpPr/>
          <p:nvPr/>
        </p:nvSpPr>
        <p:spPr>
          <a:xfrm>
            <a:off x="2373621" y="1698320"/>
            <a:ext cx="1224136" cy="36004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교통사고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사망 데이터 추출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33D75ED6-D99E-43AD-AC58-F7DA35338522}"/>
              </a:ext>
            </a:extLst>
          </p:cNvPr>
          <p:cNvSpPr/>
          <p:nvPr/>
        </p:nvSpPr>
        <p:spPr>
          <a:xfrm>
            <a:off x="2373621" y="2394206"/>
            <a:ext cx="1224136" cy="4088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이상치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60CE708-6DDB-4B3A-98D2-EF3114443BB1}"/>
              </a:ext>
            </a:extLst>
          </p:cNvPr>
          <p:cNvSpPr/>
          <p:nvPr/>
        </p:nvSpPr>
        <p:spPr>
          <a:xfrm>
            <a:off x="5868144" y="2730052"/>
            <a:ext cx="1224136" cy="36004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 변수 추출 및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핫 인코딩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F4D56AB0-1508-4662-AA82-98E41C7D29C0}"/>
              </a:ext>
            </a:extLst>
          </p:cNvPr>
          <p:cNvSpPr/>
          <p:nvPr/>
        </p:nvSpPr>
        <p:spPr>
          <a:xfrm>
            <a:off x="2387204" y="5380219"/>
            <a:ext cx="1224136" cy="428764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위험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사각지대 파악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B457F3-8494-4698-9218-50E18AF9AF3F}"/>
              </a:ext>
            </a:extLst>
          </p:cNvPr>
          <p:cNvSpPr/>
          <p:nvPr/>
        </p:nvSpPr>
        <p:spPr>
          <a:xfrm>
            <a:off x="1422426" y="1555100"/>
            <a:ext cx="432048" cy="23059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9C6AC1-0D0F-43C2-9F39-5413F6B0AF98}"/>
              </a:ext>
            </a:extLst>
          </p:cNvPr>
          <p:cNvSpPr/>
          <p:nvPr/>
        </p:nvSpPr>
        <p:spPr>
          <a:xfrm>
            <a:off x="1422426" y="3949416"/>
            <a:ext cx="432048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</a:t>
            </a:r>
            <a:endParaRPr lang="en-US" altLang="ko-KR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</a:t>
            </a:r>
            <a:endParaRPr lang="en-US" altLang="ko-KR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러</a:t>
            </a:r>
            <a:endParaRPr lang="en-US" altLang="ko-KR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닝</a:t>
            </a:r>
            <a:endParaRPr lang="en-US" altLang="ko-KR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</a:t>
            </a:r>
            <a:endParaRPr lang="en-US" altLang="ko-KR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델</a:t>
            </a:r>
            <a:endParaRPr lang="en-US" altLang="ko-KR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</a:t>
            </a:r>
            <a:endParaRPr lang="en-US" altLang="ko-KR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A9795E-E983-4B2B-8586-BAC127DC7032}"/>
              </a:ext>
            </a:extLst>
          </p:cNvPr>
          <p:cNvSpPr/>
          <p:nvPr/>
        </p:nvSpPr>
        <p:spPr>
          <a:xfrm>
            <a:off x="1422426" y="5333928"/>
            <a:ext cx="432048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E14118CA-1915-4851-AA23-9312991EFBE5}"/>
              </a:ext>
            </a:extLst>
          </p:cNvPr>
          <p:cNvSpPr/>
          <p:nvPr/>
        </p:nvSpPr>
        <p:spPr>
          <a:xfrm>
            <a:off x="5868144" y="3227078"/>
            <a:ext cx="1224136" cy="528365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컬럼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생성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사망유무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E6BA2104-680C-431B-B2AE-348C53F7BC78}"/>
              </a:ext>
            </a:extLst>
          </p:cNvPr>
          <p:cNvSpPr/>
          <p:nvPr/>
        </p:nvSpPr>
        <p:spPr>
          <a:xfrm>
            <a:off x="2351200" y="3154411"/>
            <a:ext cx="1296145" cy="528365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컬럼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생성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내 사망자수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297948F-5C9D-41CA-B84E-94FAD7B0AE91}"/>
              </a:ext>
            </a:extLst>
          </p:cNvPr>
          <p:cNvSpPr/>
          <p:nvPr/>
        </p:nvSpPr>
        <p:spPr>
          <a:xfrm>
            <a:off x="5868144" y="1539030"/>
            <a:ext cx="1224136" cy="51933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교통사고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사건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추출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EC3AA66D-929E-410C-B5C6-733698812608}"/>
              </a:ext>
            </a:extLst>
          </p:cNvPr>
          <p:cNvSpPr/>
          <p:nvPr/>
        </p:nvSpPr>
        <p:spPr>
          <a:xfrm>
            <a:off x="5868144" y="2210902"/>
            <a:ext cx="1224136" cy="36660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이상치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5664C742-617E-4B30-A92D-B685F1EBD262}"/>
              </a:ext>
            </a:extLst>
          </p:cNvPr>
          <p:cNvSpPr/>
          <p:nvPr/>
        </p:nvSpPr>
        <p:spPr>
          <a:xfrm>
            <a:off x="2373621" y="4045960"/>
            <a:ext cx="1224136" cy="428764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D154D4E2-EDC6-4759-BB78-12035C40F351}"/>
              </a:ext>
            </a:extLst>
          </p:cNvPr>
          <p:cNvSpPr/>
          <p:nvPr/>
        </p:nvSpPr>
        <p:spPr>
          <a:xfrm>
            <a:off x="3900783" y="2910072"/>
            <a:ext cx="1522388" cy="528365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컬럼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생성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내 사고다발지 수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80EBCF63-EA27-40E3-B6DE-5D6CD2C7F7A3}"/>
              </a:ext>
            </a:extLst>
          </p:cNvPr>
          <p:cNvSpPr/>
          <p:nvPr/>
        </p:nvSpPr>
        <p:spPr>
          <a:xfrm>
            <a:off x="2387204" y="5988785"/>
            <a:ext cx="1224136" cy="428765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노인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 선정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5A69B50E-4EBE-45F2-B40D-98872266EDF1}"/>
              </a:ext>
            </a:extLst>
          </p:cNvPr>
          <p:cNvSpPr/>
          <p:nvPr/>
        </p:nvSpPr>
        <p:spPr>
          <a:xfrm>
            <a:off x="2400414" y="4690748"/>
            <a:ext cx="1224136" cy="428764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 특성 추출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D327A150-BD27-4CD3-91A1-F2137E3264F9}"/>
              </a:ext>
            </a:extLst>
          </p:cNvPr>
          <p:cNvSpPr/>
          <p:nvPr/>
        </p:nvSpPr>
        <p:spPr>
          <a:xfrm>
            <a:off x="4049909" y="2072800"/>
            <a:ext cx="1224136" cy="428764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좌표계 변환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84215507-1ED7-4D2C-B4D2-039A03CFE9E9}"/>
              </a:ext>
            </a:extLst>
          </p:cNvPr>
          <p:cNvSpPr/>
          <p:nvPr/>
        </p:nvSpPr>
        <p:spPr>
          <a:xfrm>
            <a:off x="7641207" y="1758817"/>
            <a:ext cx="1008112" cy="528365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사회복지시설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추출</a:t>
            </a: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BC8E73EF-E878-45B2-838B-8181CEA59620}"/>
              </a:ext>
            </a:extLst>
          </p:cNvPr>
          <p:cNvSpPr/>
          <p:nvPr/>
        </p:nvSpPr>
        <p:spPr>
          <a:xfrm>
            <a:off x="7641207" y="2733400"/>
            <a:ext cx="1008112" cy="528365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주소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좌표계 추출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3DA1DFFC-23FA-4FAB-BF39-A9AF99010DC7}"/>
              </a:ext>
            </a:extLst>
          </p:cNvPr>
          <p:cNvSpPr/>
          <p:nvPr/>
        </p:nvSpPr>
        <p:spPr>
          <a:xfrm>
            <a:off x="7482165" y="5396488"/>
            <a:ext cx="1266297" cy="428764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위험지대와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연관성 확인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0434CA-1D63-4AFC-921E-EA88F445EC22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2985689" y="2058360"/>
            <a:ext cx="0" cy="3358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8C3B62E-9523-40D8-8DF9-FA5AE0D312D3}"/>
              </a:ext>
            </a:extLst>
          </p:cNvPr>
          <p:cNvCxnSpPr/>
          <p:nvPr/>
        </p:nvCxnSpPr>
        <p:spPr>
          <a:xfrm>
            <a:off x="2985689" y="2803054"/>
            <a:ext cx="0" cy="3358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558707E-0E11-4080-97DE-CE6B2A5EF52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985689" y="3682776"/>
            <a:ext cx="0" cy="3631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4A88708-7B31-4E22-93E0-5E1F1FDA0C46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985689" y="4474724"/>
            <a:ext cx="0" cy="2160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D903314-D7FA-4FC5-963E-F106780DF284}"/>
              </a:ext>
            </a:extLst>
          </p:cNvPr>
          <p:cNvCxnSpPr>
            <a:cxnSpLocks/>
          </p:cNvCxnSpPr>
          <p:nvPr/>
        </p:nvCxnSpPr>
        <p:spPr>
          <a:xfrm>
            <a:off x="2985689" y="5119512"/>
            <a:ext cx="0" cy="2607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CFBFB9B-B59C-4335-8BF4-687170EF1A45}"/>
              </a:ext>
            </a:extLst>
          </p:cNvPr>
          <p:cNvCxnSpPr>
            <a:cxnSpLocks/>
          </p:cNvCxnSpPr>
          <p:nvPr/>
        </p:nvCxnSpPr>
        <p:spPr>
          <a:xfrm>
            <a:off x="2985689" y="4497823"/>
            <a:ext cx="0" cy="192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A54AA3-1A76-4E56-8686-4EA9680B3148}"/>
              </a:ext>
            </a:extLst>
          </p:cNvPr>
          <p:cNvCxnSpPr>
            <a:cxnSpLocks/>
          </p:cNvCxnSpPr>
          <p:nvPr/>
        </p:nvCxnSpPr>
        <p:spPr>
          <a:xfrm>
            <a:off x="2985689" y="5795860"/>
            <a:ext cx="0" cy="192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E4CB4F5-EE69-493F-8D94-1D0C0182CC65}"/>
              </a:ext>
            </a:extLst>
          </p:cNvPr>
          <p:cNvCxnSpPr>
            <a:cxnSpLocks/>
          </p:cNvCxnSpPr>
          <p:nvPr/>
        </p:nvCxnSpPr>
        <p:spPr>
          <a:xfrm>
            <a:off x="4716016" y="2501564"/>
            <a:ext cx="0" cy="4059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8CCDC65-D3C2-4B9B-8A50-DBB107B68B2F}"/>
              </a:ext>
            </a:extLst>
          </p:cNvPr>
          <p:cNvCxnSpPr>
            <a:cxnSpLocks/>
          </p:cNvCxnSpPr>
          <p:nvPr/>
        </p:nvCxnSpPr>
        <p:spPr>
          <a:xfrm>
            <a:off x="4716016" y="3455096"/>
            <a:ext cx="0" cy="21456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D6F52DB-2DA6-45E7-AD83-3B074DC0DA56}"/>
              </a:ext>
            </a:extLst>
          </p:cNvPr>
          <p:cNvCxnSpPr>
            <a:cxnSpLocks/>
          </p:cNvCxnSpPr>
          <p:nvPr/>
        </p:nvCxnSpPr>
        <p:spPr>
          <a:xfrm flipH="1">
            <a:off x="3624550" y="5610870"/>
            <a:ext cx="10974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4C4A207-41B2-47A7-929F-BED74D7E0561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716017" y="5610870"/>
            <a:ext cx="27661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90BDA16-D6A1-44D4-B030-061EDCF9CB3D}"/>
              </a:ext>
            </a:extLst>
          </p:cNvPr>
          <p:cNvCxnSpPr>
            <a:cxnSpLocks/>
          </p:cNvCxnSpPr>
          <p:nvPr/>
        </p:nvCxnSpPr>
        <p:spPr>
          <a:xfrm>
            <a:off x="6516216" y="2058360"/>
            <a:ext cx="0" cy="1523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73F4413-EB8A-40AA-89ED-9B8F794A9DB4}"/>
              </a:ext>
            </a:extLst>
          </p:cNvPr>
          <p:cNvCxnSpPr>
            <a:cxnSpLocks/>
          </p:cNvCxnSpPr>
          <p:nvPr/>
        </p:nvCxnSpPr>
        <p:spPr>
          <a:xfrm>
            <a:off x="6516216" y="2577736"/>
            <a:ext cx="0" cy="1523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24DB1C-BBA7-4D9E-920B-C4FA2D1B0A1A}"/>
              </a:ext>
            </a:extLst>
          </p:cNvPr>
          <p:cNvCxnSpPr>
            <a:cxnSpLocks/>
          </p:cNvCxnSpPr>
          <p:nvPr/>
        </p:nvCxnSpPr>
        <p:spPr>
          <a:xfrm>
            <a:off x="6516216" y="3078253"/>
            <a:ext cx="0" cy="1523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A15D10-92EC-4913-9F2D-F9D5A2BF2BBA}"/>
              </a:ext>
            </a:extLst>
          </p:cNvPr>
          <p:cNvCxnSpPr>
            <a:cxnSpLocks/>
          </p:cNvCxnSpPr>
          <p:nvPr/>
        </p:nvCxnSpPr>
        <p:spPr>
          <a:xfrm>
            <a:off x="6516216" y="3755443"/>
            <a:ext cx="0" cy="9353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A6E3657-9EE5-4C6A-AFED-044AE69EE303}"/>
              </a:ext>
            </a:extLst>
          </p:cNvPr>
          <p:cNvCxnSpPr>
            <a:cxnSpLocks/>
          </p:cNvCxnSpPr>
          <p:nvPr/>
        </p:nvCxnSpPr>
        <p:spPr>
          <a:xfrm flipH="1">
            <a:off x="4716016" y="4690748"/>
            <a:ext cx="1800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FA9276C-9D36-4793-932E-9D22C2F06CC0}"/>
              </a:ext>
            </a:extLst>
          </p:cNvPr>
          <p:cNvCxnSpPr>
            <a:cxnSpLocks/>
          </p:cNvCxnSpPr>
          <p:nvPr/>
        </p:nvCxnSpPr>
        <p:spPr>
          <a:xfrm>
            <a:off x="8172400" y="2307636"/>
            <a:ext cx="0" cy="4224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FAE9BD-210D-4080-BB85-2886BCD2349D}"/>
              </a:ext>
            </a:extLst>
          </p:cNvPr>
          <p:cNvCxnSpPr>
            <a:cxnSpLocks/>
          </p:cNvCxnSpPr>
          <p:nvPr/>
        </p:nvCxnSpPr>
        <p:spPr>
          <a:xfrm>
            <a:off x="8172400" y="3261765"/>
            <a:ext cx="0" cy="21456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 </a:t>
            </a:r>
            <a:r>
              <a:rPr lang="ko-KR" altLang="en-US" dirty="0"/>
              <a:t>과정 및 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C232FC-BC5F-4C5B-98D5-B4A9DE0FD89D}"/>
              </a:ext>
            </a:extLst>
          </p:cNvPr>
          <p:cNvSpPr txBox="1"/>
          <p:nvPr/>
        </p:nvSpPr>
        <p:spPr>
          <a:xfrm>
            <a:off x="-440352" y="2128683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14-19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교통사고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사건사고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8F0149-7DC9-443B-8651-CB899E11C8F3}"/>
              </a:ext>
            </a:extLst>
          </p:cNvPr>
          <p:cNvSpPr txBox="1"/>
          <p:nvPr/>
        </p:nvSpPr>
        <p:spPr>
          <a:xfrm>
            <a:off x="4151208" y="3845223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12-18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교통사고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highlight>
                  <a:srgbClr val="F7964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사망사고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CBC2009-CB67-4ED0-AC9E-66FDFCB8CDA8}"/>
              </a:ext>
            </a:extLst>
          </p:cNvPr>
          <p:cNvSpPr/>
          <p:nvPr/>
        </p:nvSpPr>
        <p:spPr>
          <a:xfrm>
            <a:off x="4041213" y="2128683"/>
            <a:ext cx="648072" cy="605350"/>
          </a:xfrm>
          <a:prstGeom prst="rightArrow">
            <a:avLst>
              <a:gd name="adj1" fmla="val 50000"/>
              <a:gd name="adj2" fmla="val 53809"/>
            </a:avLst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47560AB8-9431-4FF4-ABB5-F502261DE067}"/>
              </a:ext>
            </a:extLst>
          </p:cNvPr>
          <p:cNvSpPr/>
          <p:nvPr/>
        </p:nvSpPr>
        <p:spPr>
          <a:xfrm rot="10800000">
            <a:off x="5292080" y="3845223"/>
            <a:ext cx="648072" cy="605350"/>
          </a:xfrm>
          <a:prstGeom prst="rightArrow">
            <a:avLst>
              <a:gd name="adj1" fmla="val 50000"/>
              <a:gd name="adj2" fmla="val 53809"/>
            </a:avLst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81644E-E4CD-4BC1-9169-1CEEF1EC5520}"/>
              </a:ext>
            </a:extLst>
          </p:cNvPr>
          <p:cNvSpPr txBox="1"/>
          <p:nvPr/>
        </p:nvSpPr>
        <p:spPr>
          <a:xfrm>
            <a:off x="5004048" y="1772816"/>
            <a:ext cx="3744416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45000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이상의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사고데이터존재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사망사고보다 다양한 예측변수를 가짐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사망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비사망으로 반응변수를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정확한 사고위치 데이터가 존재하지 않음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AB16F4-F19B-4F53-8399-716A1D56DF48}"/>
              </a:ext>
            </a:extLst>
          </p:cNvPr>
          <p:cNvSpPr txBox="1"/>
          <p:nvPr/>
        </p:nvSpPr>
        <p:spPr>
          <a:xfrm>
            <a:off x="1576564" y="3618237"/>
            <a:ext cx="37444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정확한 사고발생 경도위도 좌표 존재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상대적으로 적은 예측변수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1000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정도의 적은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사고데이터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86AD5E-7966-4297-8368-A797744CEBF6}"/>
              </a:ext>
            </a:extLst>
          </p:cNvPr>
          <p:cNvCxnSpPr/>
          <p:nvPr/>
        </p:nvCxnSpPr>
        <p:spPr>
          <a:xfrm>
            <a:off x="2256303" y="3356992"/>
            <a:ext cx="5400600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76E96FF-952F-42E6-A505-D42821D615BC}"/>
              </a:ext>
            </a:extLst>
          </p:cNvPr>
          <p:cNvSpPr/>
          <p:nvPr/>
        </p:nvSpPr>
        <p:spPr>
          <a:xfrm>
            <a:off x="1763688" y="4911732"/>
            <a:ext cx="6480720" cy="1473552"/>
          </a:xfrm>
          <a:prstGeom prst="roundRect">
            <a:avLst>
              <a:gd name="adj" fmla="val 6085"/>
            </a:avLst>
          </a:prstGeom>
          <a:noFill/>
          <a:ln>
            <a:solidFill>
              <a:srgbClr val="FED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CFDEC6-CEE4-4D7A-8138-662B0C745AF3}"/>
                  </a:ext>
                </a:extLst>
              </p:cNvPr>
              <p:cNvSpPr txBox="1"/>
              <p:nvPr/>
            </p:nvSpPr>
            <p:spPr>
              <a:xfrm>
                <a:off x="1763688" y="5205897"/>
                <a:ext cx="62646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highlight>
                      <a:srgbClr val="FED681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사건사고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데이터를 이용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</m:t>
                    </m:r>
                  </m:oMath>
                </a14:m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b="1" dirty="0">
                    <a:highlight>
                      <a:srgbClr val="FFFFFF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사망교통사고요인</a:t>
                </a:r>
                <a:r>
                  <a:rPr lang="ko-KR" altLang="en-US" sz="1600" dirty="0">
                    <a:highlight>
                      <a:srgbClr val="FFFFFF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추출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CFDEC6-CEE4-4D7A-8138-662B0C745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205897"/>
                <a:ext cx="6264696" cy="338554"/>
              </a:xfrm>
              <a:prstGeom prst="rect">
                <a:avLst/>
              </a:prstGeom>
              <a:blipFill>
                <a:blip r:embed="rId3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69536DF-FD05-439A-BF8E-6926DD01EDA3}"/>
                  </a:ext>
                </a:extLst>
              </p:cNvPr>
              <p:cNvSpPr txBox="1"/>
              <p:nvPr/>
            </p:nvSpPr>
            <p:spPr>
              <a:xfrm>
                <a:off x="1763688" y="5661644"/>
                <a:ext cx="62646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highlight>
                      <a:srgbClr val="FFFFFF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사망교통사고요인</a:t>
                </a:r>
                <a:r>
                  <a:rPr lang="ko-KR" altLang="en-US" sz="16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6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 </a:t>
                </a:r>
                <a:r>
                  <a:rPr lang="ko-KR" altLang="en-US" sz="1600" b="1" dirty="0">
                    <a:highlight>
                      <a:srgbClr val="F79646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사망사고</a:t>
                </a:r>
                <a:r>
                  <a:rPr lang="ko-KR" altLang="en-US" sz="16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</m:t>
                    </m:r>
                  </m:oMath>
                </a14:m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b="1" u="sng" dirty="0">
                    <a:solidFill>
                      <a:srgbClr val="FF0000"/>
                    </a:solidFill>
                    <a:highlight>
                      <a:srgbClr val="FFFFFF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교통사고 취약지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도출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69536DF-FD05-439A-BF8E-6926DD01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661644"/>
                <a:ext cx="626469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30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65" y="2712170"/>
            <a:ext cx="5410955" cy="1047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769BD17-77D6-4041-91B4-36A7A83A7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65" y="4897740"/>
            <a:ext cx="5410955" cy="12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360101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사용할 데이터 컬럼의 레벨만 선택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(14-19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사건사고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77FE8-9661-4CFE-B49C-3A16E0AE1BC2}"/>
              </a:ext>
            </a:extLst>
          </p:cNvPr>
          <p:cNvSpPr txBox="1"/>
          <p:nvPr/>
        </p:nvSpPr>
        <p:spPr>
          <a:xfrm>
            <a:off x="1475656" y="1926330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고령자 교통사고 취약 지점 분석이 목적이므로 차 대 사람의 사고만 취급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824512F-1D88-4104-9A55-BC897B0420EF}"/>
              </a:ext>
            </a:extLst>
          </p:cNvPr>
          <p:cNvSpPr/>
          <p:nvPr/>
        </p:nvSpPr>
        <p:spPr>
          <a:xfrm>
            <a:off x="4905820" y="4141493"/>
            <a:ext cx="396044" cy="3748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91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3294" y="2350810"/>
            <a:ext cx="5410954" cy="12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69BD17-77D6-4041-91B4-36A7A83A7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3294" y="4797152"/>
            <a:ext cx="5410954" cy="12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360101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사용할 데이터 컬럼의 레벨만 선택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(12-18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사망사고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824512F-1D88-4104-9A55-BC897B0420EF}"/>
              </a:ext>
            </a:extLst>
          </p:cNvPr>
          <p:cNvSpPr/>
          <p:nvPr/>
        </p:nvSpPr>
        <p:spPr>
          <a:xfrm>
            <a:off x="4870749" y="3986730"/>
            <a:ext cx="396044" cy="3748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888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1822551B-A84D-4196-BE9F-4F8E703C9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88056"/>
            <a:ext cx="7283450" cy="1774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FB8A3F-C33E-483C-93DB-A391EC375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301208"/>
            <a:ext cx="7283450" cy="760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3216F4-92E4-4D6F-937A-AEDD4FAD0B83}"/>
              </a:ext>
            </a:extLst>
          </p:cNvPr>
          <p:cNvSpPr txBox="1"/>
          <p:nvPr/>
        </p:nvSpPr>
        <p:spPr>
          <a:xfrm>
            <a:off x="1475656" y="1360101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 삭제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(14-19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사건사고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C8CE-B152-4ACD-926C-827944DF97E4}"/>
              </a:ext>
            </a:extLst>
          </p:cNvPr>
          <p:cNvSpPr txBox="1"/>
          <p:nvPr/>
        </p:nvSpPr>
        <p:spPr>
          <a:xfrm>
            <a:off x="1619672" y="4628046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사고발생에 미치는 영향이 아닌 사고 발생 후의 결과이므로 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C5BFF-387B-4058-9545-60E85C6E2DA5}"/>
              </a:ext>
            </a:extLst>
          </p:cNvPr>
          <p:cNvSpPr txBox="1"/>
          <p:nvPr/>
        </p:nvSpPr>
        <p:spPr>
          <a:xfrm>
            <a:off x="1619672" y="1918094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중복된 컬럼이거나 비슷한 의미를 지닌 컬럼은 삭제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313D0B-EB57-4668-A1A3-6584A829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58237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22551B-A84D-4196-BE9F-4F8E703C9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1427" y="2632194"/>
            <a:ext cx="6826002" cy="259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3216F4-92E4-4D6F-937A-AEDD4FAD0B83}"/>
              </a:ext>
            </a:extLst>
          </p:cNvPr>
          <p:cNvSpPr txBox="1"/>
          <p:nvPr/>
        </p:nvSpPr>
        <p:spPr>
          <a:xfrm>
            <a:off x="1475656" y="1360101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 삭제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(12-18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사망사고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C5BFF-387B-4058-9545-60E85C6E2DA5}"/>
              </a:ext>
            </a:extLst>
          </p:cNvPr>
          <p:cNvSpPr txBox="1"/>
          <p:nvPr/>
        </p:nvSpPr>
        <p:spPr>
          <a:xfrm>
            <a:off x="1661427" y="2026925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마찬가지로 중복된 컬럼이거나 비슷한 의미를 지닌 컬럼은 삭제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C5D32F1-A370-4D8B-BD83-4E93BDA7A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26497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209" y="2431004"/>
            <a:ext cx="6336704" cy="1497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69BD17-77D6-4041-91B4-36A7A83A7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209" y="4409149"/>
            <a:ext cx="6336704" cy="983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221196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불명 및 분류가 어려운 데이터 삭제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(14-19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사건사고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12-18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사망사고 데이터 모두 포함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)-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77FE8-9661-4CFE-B49C-3A16E0AE1BC2}"/>
              </a:ext>
            </a:extLst>
          </p:cNvPr>
          <p:cNvSpPr txBox="1"/>
          <p:nvPr/>
        </p:nvSpPr>
        <p:spPr>
          <a:xfrm>
            <a:off x="1475656" y="1926330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컬럼들의 레벨 중 식별이 불가한 것을 제외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0CE146-FA54-488E-BF40-62B2638D5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09" y="5873733"/>
            <a:ext cx="6336704" cy="419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2FF66C7-23ED-424A-A393-7AE6435A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2914256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648" y="2328063"/>
            <a:ext cx="6048672" cy="1504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69BD17-77D6-4041-91B4-36A7A83A7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649" y="4653136"/>
            <a:ext cx="6048671" cy="1879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360101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 속 레벨 개수 축소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(14-19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사건사고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824512F-1D88-4104-9A55-BC897B0420EF}"/>
              </a:ext>
            </a:extLst>
          </p:cNvPr>
          <p:cNvSpPr/>
          <p:nvPr/>
        </p:nvSpPr>
        <p:spPr>
          <a:xfrm>
            <a:off x="4806026" y="4056234"/>
            <a:ext cx="396044" cy="3748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54F0F-388A-4639-A190-C2F0B3F0DAE3}"/>
              </a:ext>
            </a:extLst>
          </p:cNvPr>
          <p:cNvSpPr txBox="1"/>
          <p:nvPr/>
        </p:nvSpPr>
        <p:spPr>
          <a:xfrm>
            <a:off x="1475656" y="1832012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컬럼의 레벨이 많을 경우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비슷한 종류끼리 묶어서 분류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5ADCAE9-CBB5-448E-987A-B3AB19E6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60173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649" y="2057102"/>
            <a:ext cx="6048671" cy="1504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69BD17-77D6-4041-91B4-36A7A83A7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649" y="4591619"/>
            <a:ext cx="6048671" cy="1879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360101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 속 레벨 개수 축소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(12-18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사망사고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824512F-1D88-4104-9A55-BC897B0420EF}"/>
              </a:ext>
            </a:extLst>
          </p:cNvPr>
          <p:cNvSpPr/>
          <p:nvPr/>
        </p:nvSpPr>
        <p:spPr>
          <a:xfrm>
            <a:off x="4842962" y="3889131"/>
            <a:ext cx="396044" cy="3748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0980EE7-6B42-48CD-9E35-F0D35852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5221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35D73F9-74F1-40E5-98C6-42CEE7E8D1F1}"/>
              </a:ext>
            </a:extLst>
          </p:cNvPr>
          <p:cNvSpPr/>
          <p:nvPr/>
        </p:nvSpPr>
        <p:spPr>
          <a:xfrm>
            <a:off x="744630" y="2159843"/>
            <a:ext cx="1728192" cy="605350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93ADB2A-D7B2-42D6-875C-B5F54AA1FDCA}"/>
              </a:ext>
            </a:extLst>
          </p:cNvPr>
          <p:cNvSpPr/>
          <p:nvPr/>
        </p:nvSpPr>
        <p:spPr>
          <a:xfrm>
            <a:off x="755576" y="3301352"/>
            <a:ext cx="1728192" cy="605350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0C06F82-64EE-41F5-9117-288CA4F888DD}"/>
              </a:ext>
            </a:extLst>
          </p:cNvPr>
          <p:cNvSpPr/>
          <p:nvPr/>
        </p:nvSpPr>
        <p:spPr>
          <a:xfrm>
            <a:off x="758280" y="5584371"/>
            <a:ext cx="1728192" cy="605350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989F6-D137-48E5-8205-4D791263D5D4}"/>
              </a:ext>
            </a:extLst>
          </p:cNvPr>
          <p:cNvSpPr txBox="1"/>
          <p:nvPr/>
        </p:nvSpPr>
        <p:spPr>
          <a:xfrm>
            <a:off x="2483768" y="228038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C79A5-D231-4DCA-A688-822787FA424B}"/>
              </a:ext>
            </a:extLst>
          </p:cNvPr>
          <p:cNvSpPr txBox="1"/>
          <p:nvPr/>
        </p:nvSpPr>
        <p:spPr>
          <a:xfrm>
            <a:off x="2483768" y="342104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및 </a:t>
            </a:r>
            <a:r>
              <a:rPr lang="ko-KR" altLang="en-US" b="1" dirty="0" err="1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4F1BE-1512-4016-A2DC-A0EEC4EEBD67}"/>
              </a:ext>
            </a:extLst>
          </p:cNvPr>
          <p:cNvSpPr txBox="1"/>
          <p:nvPr/>
        </p:nvSpPr>
        <p:spPr>
          <a:xfrm>
            <a:off x="2483768" y="4561714"/>
            <a:ext cx="287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고령보행자위험지역</a:t>
            </a:r>
            <a:r>
              <a:rPr lang="ko-KR" altLang="en-US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546B5-1C6F-4355-BA52-1DFCAA6A9638}"/>
              </a:ext>
            </a:extLst>
          </p:cNvPr>
          <p:cNvSpPr txBox="1"/>
          <p:nvPr/>
        </p:nvSpPr>
        <p:spPr>
          <a:xfrm>
            <a:off x="2483768" y="5702380"/>
            <a:ext cx="314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보호구역 제안 및 결론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EAAE42F-3E62-4391-9A7E-EEBB63AD3546}"/>
              </a:ext>
            </a:extLst>
          </p:cNvPr>
          <p:cNvSpPr/>
          <p:nvPr/>
        </p:nvSpPr>
        <p:spPr>
          <a:xfrm>
            <a:off x="744630" y="4442861"/>
            <a:ext cx="1728192" cy="605350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4AC2F4-3D84-4CA8-81CA-58B67C116F6F}"/>
              </a:ext>
            </a:extLst>
          </p:cNvPr>
          <p:cNvSpPr/>
          <p:nvPr/>
        </p:nvSpPr>
        <p:spPr>
          <a:xfrm>
            <a:off x="5220072" y="235385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노인교통사고 상황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보호구역 지정  제안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어린이보호구역 도입 효과  </a:t>
            </a:r>
            <a:r>
              <a:rPr lang="en-US" altLang="ko-KR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노인보호구역 도입 기대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23510C-3012-479D-9406-798840AC6D09}"/>
              </a:ext>
            </a:extLst>
          </p:cNvPr>
          <p:cNvSpPr/>
          <p:nvPr/>
        </p:nvSpPr>
        <p:spPr>
          <a:xfrm>
            <a:off x="5220072" y="3489914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 및 개요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설명 및 전 처리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</a:t>
            </a:r>
            <a:r>
              <a:rPr lang="ko-KR" altLang="en-US" sz="1100" dirty="0" err="1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0A0189-0C44-4528-8696-1BCF9884DE98}"/>
              </a:ext>
            </a:extLst>
          </p:cNvPr>
          <p:cNvSpPr/>
          <p:nvPr/>
        </p:nvSpPr>
        <p:spPr>
          <a:xfrm>
            <a:off x="5220072" y="4611905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모델링 과정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위험 사각지대 파악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잠재적 위험 사각지대 추정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E8FE1-18D5-4D36-A0E0-A1FCB19438A1}"/>
              </a:ext>
            </a:extLst>
          </p:cNvPr>
          <p:cNvSpPr/>
          <p:nvPr/>
        </p:nvSpPr>
        <p:spPr>
          <a:xfrm>
            <a:off x="5220072" y="5763114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보호구역 지정 비용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도입 시 기대 효과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5736" y="2451686"/>
            <a:ext cx="5760640" cy="1222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69BD17-77D6-4041-91B4-36A7A83A7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5736" y="4437112"/>
            <a:ext cx="5760640" cy="1879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360101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 레벨을 연속형 변수로 변환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(14-19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사건사고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824512F-1D88-4104-9A55-BC897B0420EF}"/>
              </a:ext>
            </a:extLst>
          </p:cNvPr>
          <p:cNvSpPr/>
          <p:nvPr/>
        </p:nvSpPr>
        <p:spPr>
          <a:xfrm>
            <a:off x="4878034" y="3868384"/>
            <a:ext cx="396044" cy="3748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54F0F-388A-4639-A190-C2F0B3F0DAE3}"/>
              </a:ext>
            </a:extLst>
          </p:cNvPr>
          <p:cNvSpPr txBox="1"/>
          <p:nvPr/>
        </p:nvSpPr>
        <p:spPr>
          <a:xfrm>
            <a:off x="1475656" y="1873037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컬럼의 레벨이 순서적인 영향을 띄므로 연속형 변수로 나타냄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5791637-8C6A-4864-8D0B-B9390FC2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252996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704" y="2623763"/>
            <a:ext cx="6480720" cy="1222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69BD17-77D6-4041-91B4-36A7A83A7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704" y="4850531"/>
            <a:ext cx="6480720" cy="1294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22188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ED06A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컬럼 추가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분석을 위한 타겟 변수 선정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(14-19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사건사고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54F0F-388A-4639-A190-C2F0B3F0DAE3}"/>
              </a:ext>
            </a:extLst>
          </p:cNvPr>
          <p:cNvSpPr txBox="1"/>
          <p:nvPr/>
        </p:nvSpPr>
        <p:spPr>
          <a:xfrm>
            <a:off x="1835696" y="4194653"/>
            <a:ext cx="5976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사망자가 없는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사망자가 있는 데이터 즉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 사망유무로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7FC0-70C1-4EB0-B989-EC72CFCC026D}"/>
              </a:ext>
            </a:extLst>
          </p:cNvPr>
          <p:cNvSpPr txBox="1"/>
          <p:nvPr/>
        </p:nvSpPr>
        <p:spPr>
          <a:xfrm>
            <a:off x="1835696" y="1967885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사망자수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따른 데이터의 개수를 분류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C783D2D-CF68-4A93-A37F-3CE30B37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11812"/>
            <a:ext cx="8280920" cy="796908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975639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3952" y="2213860"/>
            <a:ext cx="6552728" cy="3831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691680" y="170080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추가된 칼럼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사망교통사고여부</a:t>
            </a:r>
            <a:r>
              <a:rPr lang="en-US" altLang="ko-KR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endParaRPr lang="ko-KR" altLang="en-US" b="1" dirty="0">
              <a:highlight>
                <a:srgbClr val="E5E6E9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8F3247F-7D85-4DE0-8569-30BCCF48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1125"/>
            <a:ext cx="8280400" cy="796925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E74C6F4-C037-4B9C-9587-ECB025BC4A2A}"/>
              </a:ext>
            </a:extLst>
          </p:cNvPr>
          <p:cNvSpPr/>
          <p:nvPr/>
        </p:nvSpPr>
        <p:spPr>
          <a:xfrm>
            <a:off x="7884368" y="2564904"/>
            <a:ext cx="648072" cy="648072"/>
          </a:xfrm>
          <a:prstGeom prst="ellipse">
            <a:avLst/>
          </a:prstGeom>
          <a:noFill/>
          <a:ln w="47625">
            <a:solidFill>
              <a:srgbClr val="FED0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041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696" y="2492896"/>
            <a:ext cx="6624736" cy="3831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220802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핫 인코딩으로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범주형변수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(14-19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사건사고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7FC0-70C1-4EB0-B989-EC72CFCC026D}"/>
              </a:ext>
            </a:extLst>
          </p:cNvPr>
          <p:cNvSpPr txBox="1"/>
          <p:nvPr/>
        </p:nvSpPr>
        <p:spPr>
          <a:xfrm>
            <a:off x="1763688" y="1873037"/>
            <a:ext cx="547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컬럼의 개수를 확인하여 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핫 인코딩이 제대로 작동되었는지 확인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9CAC635-2F5F-492F-A2D8-B111828C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1125"/>
            <a:ext cx="8280400" cy="796925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75239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902" y="2780928"/>
            <a:ext cx="6624736" cy="2082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314121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ED06A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컬럼 추가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분석을 위한 카운트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(12-18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사망사고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7FC0-70C1-4EB0-B989-EC72CFCC026D}"/>
              </a:ext>
            </a:extLst>
          </p:cNvPr>
          <p:cNvSpPr txBox="1"/>
          <p:nvPr/>
        </p:nvSpPr>
        <p:spPr>
          <a:xfrm>
            <a:off x="2051720" y="2120302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count_func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반경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500m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지정된 수를 카운트하고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	list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 후 반환하는 함수 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82DFAFF-5877-4E4C-9A51-D70CD1B7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1125"/>
            <a:ext cx="8280400" cy="796925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092587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D06BAD-2B50-45D5-8ADD-0AC9386D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17"/>
          <a:stretch/>
        </p:blipFill>
        <p:spPr>
          <a:xfrm>
            <a:off x="2138916" y="3155367"/>
            <a:ext cx="2808312" cy="2492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49768-96E8-4BBE-B9BD-0493DDDC4E6D}"/>
              </a:ext>
            </a:extLst>
          </p:cNvPr>
          <p:cNvSpPr txBox="1"/>
          <p:nvPr/>
        </p:nvSpPr>
        <p:spPr>
          <a:xfrm>
            <a:off x="1475656" y="1305442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컬럼 추가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</a:t>
            </a:r>
            <a:r>
              <a:rPr lang="en-US" altLang="ko-KR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500m</a:t>
            </a:r>
            <a:r>
              <a:rPr lang="ko-KR" altLang="en-US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고령자 교통사고 사망</a:t>
            </a:r>
            <a:r>
              <a:rPr lang="en-US" altLang="ko-KR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 수</a:t>
            </a:r>
            <a:r>
              <a:rPr lang="en-US" altLang="ko-KR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      	</a:t>
            </a:r>
            <a:r>
              <a:rPr lang="en-US" altLang="ko-KR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</a:t>
            </a:r>
            <a:r>
              <a:rPr lang="en-US" altLang="ko-KR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500m</a:t>
            </a:r>
            <a:r>
              <a:rPr lang="ko-KR" altLang="en-US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고령 보행자 사고다발지 수 </a:t>
            </a:r>
            <a:r>
              <a:rPr lang="en-US" altLang="ko-KR" b="1" dirty="0">
                <a:highlight>
                  <a:srgbClr val="E5E6E9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(12-18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사망사고 데이터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37FC0-70C1-4EB0-B989-EC72CFCC026D}"/>
              </a:ext>
            </a:extLst>
          </p:cNvPr>
          <p:cNvSpPr txBox="1"/>
          <p:nvPr/>
        </p:nvSpPr>
        <p:spPr>
          <a:xfrm>
            <a:off x="1763688" y="2148437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df_location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새로운 컬럼인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500m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E3548E3-24B9-440E-869E-7300D934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1125"/>
            <a:ext cx="8280400" cy="796925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1413E1-6988-4E98-8DA1-002C3E210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270"/>
          <a:stretch/>
        </p:blipFill>
        <p:spPr>
          <a:xfrm>
            <a:off x="5292080" y="3155367"/>
            <a:ext cx="3240360" cy="249284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227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8F3247F-7D85-4DE0-8569-30BCCF48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1125"/>
            <a:ext cx="8280400" cy="796925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주요 </a:t>
            </a:r>
            <a:r>
              <a:rPr lang="ko-KR" altLang="en-US" dirty="0" err="1"/>
              <a:t>전처리</a:t>
            </a:r>
            <a:r>
              <a:rPr lang="ko-KR" altLang="en-US" dirty="0"/>
              <a:t>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44B4-37EA-4F81-ACA4-0376C119B9D9}"/>
              </a:ext>
            </a:extLst>
          </p:cNvPr>
          <p:cNvSpPr txBox="1"/>
          <p:nvPr/>
        </p:nvSpPr>
        <p:spPr>
          <a:xfrm>
            <a:off x="1619672" y="1897610"/>
            <a:ext cx="4896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추가된 칼럼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‘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500m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사고수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‘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500m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사고다발지 수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 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BC351C-2B26-4599-8951-D2F3541E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645024"/>
            <a:ext cx="6840760" cy="1616107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E4B182-ADE7-4069-838C-937BB1965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53" r="40980" b="2970"/>
          <a:stretch/>
        </p:blipFill>
        <p:spPr>
          <a:xfrm>
            <a:off x="6191672" y="2276872"/>
            <a:ext cx="2628800" cy="2611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67543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563888" y="2503842"/>
            <a:ext cx="3600400" cy="185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머신러닝</a:t>
            </a: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모델링 과정</a:t>
            </a:r>
            <a:endParaRPr kumimoji="1"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현재 위험 사각 지대 파악</a:t>
            </a:r>
            <a:r>
              <a:rPr kumimoji="1"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잠재적 위험 사각 지대 추정</a:t>
            </a:r>
            <a:endParaRPr kumimoji="1"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27784" y="116632"/>
            <a:ext cx="3481348" cy="584775"/>
            <a:chOff x="2627784" y="116632"/>
            <a:chExt cx="3481348" cy="584775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627784" y="188640"/>
              <a:ext cx="302433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굴림" pitchFamily="50" charset="-127"/>
                </a:rPr>
                <a:t>노인 보호구역 선정</a:t>
              </a:r>
              <a:endParaRPr kumimoji="1"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5172657" y="116632"/>
              <a:ext cx="93647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FED6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굴림" pitchFamily="50" charset="-127"/>
                </a:rPr>
                <a:t>   03</a:t>
              </a:r>
              <a:endParaRPr kumimoji="1" lang="ko-KR" altLang="ko-KR" sz="3200" b="1" dirty="0">
                <a:solidFill>
                  <a:srgbClr val="FED6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493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965BAC-DC55-4592-A27D-2ABF72192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064" y="2982436"/>
            <a:ext cx="3206488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00778-DE72-44FF-9FE4-28F12745E92A}"/>
              </a:ext>
            </a:extLst>
          </p:cNvPr>
          <p:cNvSpPr txBox="1"/>
          <p:nvPr/>
        </p:nvSpPr>
        <p:spPr>
          <a:xfrm>
            <a:off x="1763688" y="2091013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3FEB5-2067-4293-ADB8-9CF1D46E43F3}"/>
              </a:ext>
            </a:extLst>
          </p:cNvPr>
          <p:cNvSpPr txBox="1"/>
          <p:nvPr/>
        </p:nvSpPr>
        <p:spPr>
          <a:xfrm>
            <a:off x="1619672" y="2708920"/>
            <a:ext cx="3096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트리의 ’학습</a:t>
            </a:r>
            <a:r>
              <a:rPr lang="en-US" altLang="ko-KR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학습에 사용되는 자료 집합을 적절한 분할 기준 또는 분할 테스트에 따라 부분 집합들로 나누는 과정이다</a:t>
            </a:r>
            <a:r>
              <a:rPr lang="en-US" altLang="ko-KR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100" b="0" i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과정은 </a:t>
            </a:r>
            <a:r>
              <a:rPr lang="ko-KR" altLang="en-US" sz="1100" b="0" i="0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순환 분할</a:t>
            </a:r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 불리는 방식으로 각각의 나눠진 자료 부분 집합에 재귀적으로 반복되며</a:t>
            </a:r>
            <a:r>
              <a:rPr lang="en-US" altLang="ko-KR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분할로 인해 더 이상 새로운 예측 값이 추가되지 않거나 부분 집합의 노드가 목표 변수와 같은 값을 지닐 때까지 계속된다</a:t>
            </a:r>
            <a:r>
              <a:rPr lang="en-US" altLang="ko-KR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100" b="0" i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 </a:t>
            </a:r>
            <a:r>
              <a:rPr lang="ko-KR" altLang="en-US" sz="1100" b="0" i="0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하향식 결정 트리 귀납법</a:t>
            </a:r>
            <a:r>
              <a:rPr lang="en-US" altLang="ko-KR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(top-down induction of decision trees , TDIDT)</a:t>
            </a:r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 </a:t>
            </a:r>
            <a:r>
              <a:rPr lang="ko-KR" altLang="en-US" sz="1100" b="0" i="0" strike="noStrike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탐욕 알고리즘</a:t>
            </a:r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 예시이며</a:t>
            </a:r>
            <a:r>
              <a:rPr lang="en-US" altLang="ko-KR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데이터로부터 결정 트리를 학습하는 가장 일반적인 방법이다</a:t>
            </a:r>
            <a:r>
              <a:rPr lang="en-US" altLang="ko-KR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마이닝에서 결정 트리는 주어진 데이터의 일반화와 범주화를 돕기 위해 수학적 표현으로 기술된다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310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00778-DE72-44FF-9FE4-28F12745E92A}"/>
              </a:ext>
            </a:extLst>
          </p:cNvPr>
          <p:cNvSpPr txBox="1"/>
          <p:nvPr/>
        </p:nvSpPr>
        <p:spPr>
          <a:xfrm>
            <a:off x="1691680" y="1908605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데이터셋의 분할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3B92884-A304-46E9-8D47-0E2F592EF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84" y="5013176"/>
            <a:ext cx="5572903" cy="1008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C39966-52CF-435D-830C-82C9F1C65D7D}"/>
              </a:ext>
            </a:extLst>
          </p:cNvPr>
          <p:cNvSpPr txBox="1"/>
          <p:nvPr/>
        </p:nvSpPr>
        <p:spPr>
          <a:xfrm>
            <a:off x="1689530" y="2870465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 데이터 세트는 학습 프로세스 중에 사용되는 예제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세트</a:t>
            </a:r>
            <a:r>
              <a:rPr lang="ko-KR" altLang="en-US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이며 예를 </a:t>
            </a:r>
            <a:endParaRPr lang="en-US" altLang="ko-KR" sz="1400" b="0" i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들어 분류기의 매개 변수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</a:t>
            </a:r>
            <a:r>
              <a:rPr lang="en-US" altLang="ko-KR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맞추는 데 사용된다 </a:t>
            </a:r>
            <a:r>
              <a:rPr lang="en-US" altLang="ko-KR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8FA92-2484-467C-B9C6-5CA2C8F7AC1F}"/>
              </a:ext>
            </a:extLst>
          </p:cNvPr>
          <p:cNvSpPr txBox="1"/>
          <p:nvPr/>
        </p:nvSpPr>
        <p:spPr>
          <a:xfrm>
            <a:off x="1689530" y="4075021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2021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데이터 세트는 일반적으로 유효성 검사 프로세스 중에 선택된 최종 </a:t>
            </a:r>
            <a:endParaRPr lang="en-US" altLang="ko-KR" sz="1400" b="0" i="0" dirty="0">
              <a:solidFill>
                <a:srgbClr val="202122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0" i="0" dirty="0">
                <a:solidFill>
                  <a:srgbClr val="2021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평가하는 데 사용된다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FC7C07-0ECC-4253-9FC9-FA3CC3B19542}"/>
              </a:ext>
            </a:extLst>
          </p:cNvPr>
          <p:cNvSpPr txBox="1"/>
          <p:nvPr/>
        </p:nvSpPr>
        <p:spPr>
          <a:xfrm>
            <a:off x="1695739" y="235611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Training set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1BC6CE-04FD-4E5A-B763-F953B1A3037B}"/>
              </a:ext>
            </a:extLst>
          </p:cNvPr>
          <p:cNvSpPr txBox="1"/>
          <p:nvPr/>
        </p:nvSpPr>
        <p:spPr>
          <a:xfrm>
            <a:off x="1695739" y="3533413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Test set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26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449960" y="2503842"/>
            <a:ext cx="3780420" cy="185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</a:t>
            </a:r>
            <a:r>
              <a:rPr kumimoji="1"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노인 교통사고 현황</a:t>
            </a:r>
            <a:endParaRPr kumimoji="1"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노인 보호구역</a:t>
            </a:r>
            <a:r>
              <a:rPr kumimoji="1"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</a:t>
            </a:r>
            <a:r>
              <a:rPr kumimoji="1"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현황</a:t>
            </a:r>
            <a:endParaRPr kumimoji="1"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어린이 보호구역 도입 효과</a:t>
            </a:r>
            <a:endParaRPr kumimoji="1"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43808" y="116632"/>
            <a:ext cx="3128267" cy="584775"/>
            <a:chOff x="2843808" y="116632"/>
            <a:chExt cx="3128267" cy="584775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843808" y="18864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굴림" pitchFamily="50" charset="-127"/>
                </a:rPr>
                <a:t>프로젝트 소개</a:t>
              </a:r>
              <a:endParaRPr kumimoji="1"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5309713" y="116632"/>
              <a:ext cx="6623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FED6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FED6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591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00778-DE72-44FF-9FE4-28F12745E92A}"/>
              </a:ext>
            </a:extLst>
          </p:cNvPr>
          <p:cNvSpPr txBox="1"/>
          <p:nvPr/>
        </p:nvSpPr>
        <p:spPr>
          <a:xfrm>
            <a:off x="1763688" y="2079300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트리의 깊이에 따른 훈련 데이터 셋과 테스트 셋의 정확도 측정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39966-52CF-435D-830C-82C9F1C65D7D}"/>
              </a:ext>
            </a:extLst>
          </p:cNvPr>
          <p:cNvSpPr txBox="1"/>
          <p:nvPr/>
        </p:nvSpPr>
        <p:spPr>
          <a:xfrm>
            <a:off x="1907704" y="2733559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트리 깊이를 </a:t>
            </a:r>
            <a:r>
              <a:rPr lang="ko-KR" altLang="en-US" sz="1400" b="0" i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제한시키며</a:t>
            </a:r>
            <a:r>
              <a:rPr lang="ko-KR" altLang="en-US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0" i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en-US" altLang="ko-KR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(overfitting)</a:t>
            </a:r>
            <a:r>
              <a:rPr lang="ko-KR" altLang="en-US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줄인다</a:t>
            </a:r>
            <a:r>
              <a:rPr lang="en-US" altLang="ko-KR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트레이닝셋의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정확도는 떨어질 수 있지만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셋의 성능을 개선 시킬 수 있다</a:t>
            </a:r>
            <a:r>
              <a:rPr lang="en-US" altLang="ko-KR" sz="1400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1AC4DA6-1F72-4F10-A9DA-724084F58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44" y="4257522"/>
            <a:ext cx="5020376" cy="1617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B2F54E-5432-4118-8159-16B289BCC5C8}"/>
              </a:ext>
            </a:extLst>
          </p:cNvPr>
          <p:cNvSpPr txBox="1"/>
          <p:nvPr/>
        </p:nvSpPr>
        <p:spPr>
          <a:xfrm>
            <a:off x="1763688" y="3603262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트리의 깊이가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때의 모델의 정확도</a:t>
            </a:r>
          </a:p>
        </p:txBody>
      </p:sp>
    </p:spTree>
    <p:extLst>
      <p:ext uri="{BB962C8B-B14F-4D97-AF65-F5344CB8AC3E}">
        <p14:creationId xmlns:p14="http://schemas.microsoft.com/office/powerpoint/2010/main" val="22209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AC4DA6-1F72-4F10-A9DA-724084F58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9844" y="4777353"/>
            <a:ext cx="5020376" cy="1550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B2F54E-5432-4118-8159-16B289BCC5C8}"/>
              </a:ext>
            </a:extLst>
          </p:cNvPr>
          <p:cNvSpPr txBox="1"/>
          <p:nvPr/>
        </p:nvSpPr>
        <p:spPr>
          <a:xfrm>
            <a:off x="1763688" y="4068235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트리의 깊이가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때의 모델의 정확도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763688" y="1973062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트리의 깊이가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때의 모델의 정확도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CB9B01B-E21C-4723-89C7-9CCCADBF7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44" y="2569327"/>
            <a:ext cx="5020376" cy="1173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280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AC4DA6-1F72-4F10-A9DA-724084F58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776" y="4954512"/>
            <a:ext cx="5020375" cy="1035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B2F54E-5432-4118-8159-16B289BCC5C8}"/>
              </a:ext>
            </a:extLst>
          </p:cNvPr>
          <p:cNvSpPr txBox="1"/>
          <p:nvPr/>
        </p:nvSpPr>
        <p:spPr>
          <a:xfrm>
            <a:off x="1862667" y="4270839"/>
            <a:ext cx="6406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 툴을 이용한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727684" y="1939478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모델의 시각화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B9B01B-E21C-4723-89C7-9CCCADBF7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776" y="3365817"/>
            <a:ext cx="5020376" cy="444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1C91F-F3AD-4230-BE1C-174BB7C59C84}"/>
              </a:ext>
            </a:extLst>
          </p:cNvPr>
          <p:cNvSpPr txBox="1"/>
          <p:nvPr/>
        </p:nvSpPr>
        <p:spPr>
          <a:xfrm>
            <a:off x="1977592" y="2580312"/>
            <a:ext cx="590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결과값은 문서로 출력</a:t>
            </a:r>
          </a:p>
        </p:txBody>
      </p:sp>
    </p:spTree>
    <p:extLst>
      <p:ext uri="{BB962C8B-B14F-4D97-AF65-F5344CB8AC3E}">
        <p14:creationId xmlns:p14="http://schemas.microsoft.com/office/powerpoint/2010/main" val="271959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691680" y="1973062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시각화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3E07A0-748E-4997-9B50-E41A002EF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6014480" cy="3449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31B4E-21D4-4A0C-91C2-435780E12B2A}"/>
              </a:ext>
            </a:extLst>
          </p:cNvPr>
          <p:cNvSpPr txBox="1"/>
          <p:nvPr/>
        </p:nvSpPr>
        <p:spPr>
          <a:xfrm>
            <a:off x="4644008" y="6279158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아주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복잡한트리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이기에 일부만 첨부</a:t>
            </a:r>
          </a:p>
        </p:txBody>
      </p:sp>
    </p:spTree>
    <p:extLst>
      <p:ext uri="{BB962C8B-B14F-4D97-AF65-F5344CB8AC3E}">
        <p14:creationId xmlns:p14="http://schemas.microsoft.com/office/powerpoint/2010/main" val="1414526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676962" y="1896117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특성중요도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EAD87-EED3-460A-8EE4-621D84949718}"/>
              </a:ext>
            </a:extLst>
          </p:cNvPr>
          <p:cNvSpPr txBox="1"/>
          <p:nvPr/>
        </p:nvSpPr>
        <p:spPr>
          <a:xfrm>
            <a:off x="1725176" y="2852935"/>
            <a:ext cx="3096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트리를 살펴보는 것은 어려울 수 있으니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트리가 어떻게 작동하는지 요약하는 속성들을 사용할 수 있다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100" dirty="0">
              <a:solidFill>
                <a:srgbClr val="5C5C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중요도도 그 중의 하나로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트리를 만드는 결정에 각 특성이 얼마나 중요한지를 평가하는 것이다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100" dirty="0">
              <a:solidFill>
                <a:srgbClr val="5C5C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값은 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사이의 숫자로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특성에 대해 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전혀 사용되지 않았다는 뜻이고 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endParaRPr lang="en-US" altLang="ko-KR" sz="1100" b="0" i="0" dirty="0">
              <a:solidFill>
                <a:srgbClr val="5C5C5C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완벽하게 타겟 클래스를 예측했다는 뜻이다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중요도 전체의 합은 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</a:p>
          <a:p>
            <a:endParaRPr lang="en-US" altLang="ko-KR" sz="1100" dirty="0">
              <a:solidFill>
                <a:srgbClr val="5C5C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중요도가 높으면 트리 구조에서 높은 층에 해당하는 노드의 테스트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것이고 특성 중요도가 낮으면 낮은 층에 해당하는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세세하게 클래스를 분류하는 노드의 테스트</a:t>
            </a:r>
            <a:endParaRPr lang="en-US" altLang="ko-KR" sz="1100" b="0" i="0" dirty="0">
              <a:solidFill>
                <a:srgbClr val="5C5C5C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이거나 혹은 테스트에 사용되지 않는 </a:t>
            </a:r>
            <a:endParaRPr lang="en-US" altLang="ko-KR" sz="1100" b="0" i="0" dirty="0">
              <a:solidFill>
                <a:srgbClr val="5C5C5C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특성이라는 것이다</a:t>
            </a:r>
            <a:r>
              <a:rPr lang="en-US" altLang="ko-KR" sz="1100" b="0" i="0" dirty="0">
                <a:solidFill>
                  <a:srgbClr val="5C5C5C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9E563-9478-4BA0-B7A9-01EA52BCD53D}"/>
              </a:ext>
            </a:extLst>
          </p:cNvPr>
          <p:cNvSpPr txBox="1"/>
          <p:nvPr/>
        </p:nvSpPr>
        <p:spPr>
          <a:xfrm>
            <a:off x="1907704" y="2340933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특성중요도란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B7CBE4-BC87-4536-BD19-196923E74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068960"/>
            <a:ext cx="3528392" cy="2700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47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727684" y="1939478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특성중요도 시각화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B9B01B-E21C-4723-89C7-9CCCADBF7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776" y="3284984"/>
            <a:ext cx="5020374" cy="2267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1C91F-F3AD-4230-BE1C-174BB7C59C84}"/>
              </a:ext>
            </a:extLst>
          </p:cNvPr>
          <p:cNvSpPr txBox="1"/>
          <p:nvPr/>
        </p:nvSpPr>
        <p:spPr>
          <a:xfrm>
            <a:off x="1979712" y="2558614"/>
            <a:ext cx="590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중요도가 양수인 것들만 데이터 프레임으로 불러옴</a:t>
            </a:r>
          </a:p>
        </p:txBody>
      </p:sp>
    </p:spTree>
    <p:extLst>
      <p:ext uri="{BB962C8B-B14F-4D97-AF65-F5344CB8AC3E}">
        <p14:creationId xmlns:p14="http://schemas.microsoft.com/office/powerpoint/2010/main" val="741385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(9)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691680" y="2002238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의사결정트리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특성중요도 시각화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3E07A0-748E-4997-9B50-E41A002EF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500" y="2780928"/>
            <a:ext cx="6014480" cy="3096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294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965BAC-DC55-4592-A27D-2ABF72192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0072" y="3068960"/>
            <a:ext cx="3206488" cy="2664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00778-DE72-44FF-9FE4-28F12745E92A}"/>
              </a:ext>
            </a:extLst>
          </p:cNvPr>
          <p:cNvSpPr txBox="1"/>
          <p:nvPr/>
        </p:nvSpPr>
        <p:spPr>
          <a:xfrm>
            <a:off x="1763688" y="2091013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3FEB5-2067-4293-ADB8-9CF1D46E43F3}"/>
              </a:ext>
            </a:extLst>
          </p:cNvPr>
          <p:cNvSpPr txBox="1"/>
          <p:nvPr/>
        </p:nvSpPr>
        <p:spPr>
          <a:xfrm>
            <a:off x="1619672" y="2720273"/>
            <a:ext cx="30963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(Random Forest)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앙상블 중 </a:t>
            </a:r>
            <a:endParaRPr lang="en-US" altLang="ko-KR" sz="1100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배깅의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대표적인 방법으로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Decision Tree</a:t>
            </a:r>
          </a:p>
          <a:p>
            <a:r>
              <a:rPr lang="ko-KR" altLang="en-US" sz="11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에서의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(overfitting)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위험을 줄일 수 있는 해결 방안이다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 앙상블은 한개의 모델을 쓰는 것이 </a:t>
            </a:r>
            <a:endParaRPr lang="en-US" altLang="ko-KR" sz="110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아니라 여러가지의 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두고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이들의 예측을 다수결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등을 이용해서 통합한 </a:t>
            </a:r>
            <a:endParaRPr lang="en-US" altLang="ko-KR" sz="110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최종결과를 내는 것이다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앙상블이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모델보다 우수한 성능을 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보여주기 위해서는 각 모델이 서로 독립적이며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무작위로 예측하는 모델들보다 성능이 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좋아야 한다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중에서도 </a:t>
            </a:r>
            <a:r>
              <a:rPr lang="ko-KR" altLang="en-US" sz="11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랜덤포레스트는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대표적인 앙상블 모델로서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Base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의사결정나무로 이용함으로써 데이터의 크기가 커도 </a:t>
            </a:r>
            <a:r>
              <a:rPr lang="ko-KR" altLang="en-US" sz="11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계산량이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적으며 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비모수적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모델이기 때문에 데이터를 따로 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필요가 없다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49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00778-DE72-44FF-9FE4-28F12745E92A}"/>
              </a:ext>
            </a:extLst>
          </p:cNvPr>
          <p:cNvSpPr txBox="1"/>
          <p:nvPr/>
        </p:nvSpPr>
        <p:spPr>
          <a:xfrm>
            <a:off x="1777831" y="2001954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데이터셋의 분할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3B92884-A304-46E9-8D47-0E2F592EF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36912"/>
            <a:ext cx="5572903" cy="1008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597CD-F275-4D8E-A24C-547061C9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690887"/>
            <a:ext cx="5572902" cy="1297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06D7C0-23D5-4374-B6E6-E90214E97490}"/>
              </a:ext>
            </a:extLst>
          </p:cNvPr>
          <p:cNvSpPr txBox="1"/>
          <p:nvPr/>
        </p:nvSpPr>
        <p:spPr>
          <a:xfrm>
            <a:off x="1777831" y="4014067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트리의 깊이가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때의 모델의 정확도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10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727684" y="2071496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모델의 특성중요도 시각화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B9B01B-E21C-4723-89C7-9CCCADBF7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776" y="3140968"/>
            <a:ext cx="5020374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241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1-1 </a:t>
            </a:r>
            <a:r>
              <a:rPr lang="ko-KR" altLang="en-US" dirty="0"/>
              <a:t>노인 교통사고 현황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415228"/>
              </p:ext>
            </p:extLst>
          </p:nvPr>
        </p:nvGraphicFramePr>
        <p:xfrm>
          <a:off x="1403648" y="1340768"/>
          <a:ext cx="3600400" cy="230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903896"/>
              </p:ext>
            </p:extLst>
          </p:nvPr>
        </p:nvGraphicFramePr>
        <p:xfrm>
          <a:off x="5652120" y="1234235"/>
          <a:ext cx="2700300" cy="280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833762"/>
              </p:ext>
            </p:extLst>
          </p:nvPr>
        </p:nvGraphicFramePr>
        <p:xfrm>
          <a:off x="5427222" y="1340768"/>
          <a:ext cx="315009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1907704" y="4190501"/>
            <a:ext cx="6624736" cy="219082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노인 교통사고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고령자 매년 꾸준히 증가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노인보호구역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지정 필요성 증가</a:t>
            </a:r>
          </a:p>
        </p:txBody>
      </p:sp>
      <p:sp>
        <p:nvSpPr>
          <p:cNvPr id="12" name="아래쪽 화살표 11"/>
          <p:cNvSpPr/>
          <p:nvPr/>
        </p:nvSpPr>
        <p:spPr>
          <a:xfrm>
            <a:off x="4710658" y="4817862"/>
            <a:ext cx="955551" cy="936104"/>
          </a:xfrm>
          <a:prstGeom prst="downArrow">
            <a:avLst>
              <a:gd name="adj1" fmla="val 31064"/>
              <a:gd name="adj2" fmla="val 5895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526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랜덤포레스트를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분류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691680" y="2002238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모델의 특성중요도 시각화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3E07A0-748E-4997-9B50-E41A002EF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500" y="2780928"/>
            <a:ext cx="6014480" cy="3096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675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모델 선택 및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고령보행자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교통사고의 위험요인 도출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691680" y="1917607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 값이 조금 더 높았던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채택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46CE9-F555-42D2-AF6F-4DF3319A91F2}"/>
              </a:ext>
            </a:extLst>
          </p:cNvPr>
          <p:cNvSpPr txBox="1"/>
          <p:nvPr/>
        </p:nvSpPr>
        <p:spPr>
          <a:xfrm>
            <a:off x="1691680" y="2349267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중요도를 바탕으로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고령보행자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교통사고 위험요인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도출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F608DDC-588D-44B1-9C22-709EDA74A9D3}"/>
              </a:ext>
            </a:extLst>
          </p:cNvPr>
          <p:cNvGrpSpPr/>
          <p:nvPr/>
        </p:nvGrpSpPr>
        <p:grpSpPr>
          <a:xfrm>
            <a:off x="6804248" y="3767361"/>
            <a:ext cx="2448272" cy="1785629"/>
            <a:chOff x="6780919" y="3610500"/>
            <a:chExt cx="2448272" cy="178562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838B1D-6CAE-45D5-9954-9866FFC54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055" y="3610500"/>
              <a:ext cx="1260000" cy="126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EB04AB-6AD6-4F1B-84D0-8082FDE5B3EC}"/>
                </a:ext>
              </a:extLst>
            </p:cNvPr>
            <p:cNvSpPr txBox="1"/>
            <p:nvPr/>
          </p:nvSpPr>
          <p:spPr>
            <a:xfrm>
              <a:off x="6780919" y="5103741"/>
              <a:ext cx="244827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사고유형 </a:t>
              </a:r>
              <a:r>
                <a:rPr lang="en-US" altLang="ko-KR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3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횡단중</a:t>
              </a:r>
              <a:endParaRPr lang="ko-KR" altLang="en-US" sz="13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FE637B-1FA1-4B57-A780-89C6347B5E1B}"/>
              </a:ext>
            </a:extLst>
          </p:cNvPr>
          <p:cNvGrpSpPr/>
          <p:nvPr/>
        </p:nvGrpSpPr>
        <p:grpSpPr>
          <a:xfrm>
            <a:off x="1162274" y="3767361"/>
            <a:ext cx="2448272" cy="1785629"/>
            <a:chOff x="1138945" y="3610500"/>
            <a:chExt cx="2448272" cy="178562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3FAC22E-3246-4369-8B3C-80FA6C7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081" y="3610500"/>
              <a:ext cx="1260000" cy="12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386C24-584A-47B6-AC61-97F2B8064C23}"/>
                </a:ext>
              </a:extLst>
            </p:cNvPr>
            <p:cNvSpPr txBox="1"/>
            <p:nvPr/>
          </p:nvSpPr>
          <p:spPr>
            <a:xfrm>
              <a:off x="1138945" y="5103741"/>
              <a:ext cx="244827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가해차종 </a:t>
              </a:r>
              <a:r>
                <a:rPr lang="en-US" altLang="ko-KR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3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기계차</a:t>
              </a:r>
              <a:endParaRPr lang="ko-KR" altLang="en-US" sz="13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4F7A79-40BF-457E-893E-026C686EE0D4}"/>
              </a:ext>
            </a:extLst>
          </p:cNvPr>
          <p:cNvGrpSpPr/>
          <p:nvPr/>
        </p:nvGrpSpPr>
        <p:grpSpPr>
          <a:xfrm>
            <a:off x="3037290" y="3767361"/>
            <a:ext cx="2448272" cy="1785629"/>
            <a:chOff x="3013961" y="3610500"/>
            <a:chExt cx="2448272" cy="17856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2EF9F3-FF58-4EBB-82F5-618BB0685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097" y="3610500"/>
              <a:ext cx="1260000" cy="126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B6AE15-1DCC-4E06-881E-0F491E870221}"/>
                </a:ext>
              </a:extLst>
            </p:cNvPr>
            <p:cNvSpPr txBox="1"/>
            <p:nvPr/>
          </p:nvSpPr>
          <p:spPr>
            <a:xfrm>
              <a:off x="3013961" y="5103741"/>
              <a:ext cx="244827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가해자법규위반 </a:t>
              </a:r>
              <a:r>
                <a:rPr lang="en-US" altLang="ko-KR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과속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75DF16C-980F-4A62-AA62-95AE9DEC4A9B}"/>
              </a:ext>
            </a:extLst>
          </p:cNvPr>
          <p:cNvGrpSpPr/>
          <p:nvPr/>
        </p:nvGrpSpPr>
        <p:grpSpPr>
          <a:xfrm>
            <a:off x="5004442" y="3767361"/>
            <a:ext cx="2448272" cy="1785629"/>
            <a:chOff x="4981113" y="3610500"/>
            <a:chExt cx="2448272" cy="17856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558722A-64BC-43F0-8799-09AEF61B0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249" y="3610500"/>
              <a:ext cx="1260000" cy="126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6F3454-9D0D-4415-9821-D0CB93D772FB}"/>
                </a:ext>
              </a:extLst>
            </p:cNvPr>
            <p:cNvSpPr txBox="1"/>
            <p:nvPr/>
          </p:nvSpPr>
          <p:spPr>
            <a:xfrm>
              <a:off x="4981113" y="5103741"/>
              <a:ext cx="244827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사고도로유형 </a:t>
              </a:r>
              <a:r>
                <a:rPr lang="en-US" altLang="ko-KR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3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횡단보도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929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42287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고령보행자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교통사고 위험특성 기준 사망사고데이터 필터링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00D4-17BB-4CA1-8764-860C4B708F1C}"/>
              </a:ext>
            </a:extLst>
          </p:cNvPr>
          <p:cNvSpPr txBox="1"/>
          <p:nvPr/>
        </p:nvSpPr>
        <p:spPr>
          <a:xfrm>
            <a:off x="1691680" y="1914173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노인사망교통사고의 관련도가 높은 특성을 지도로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B09A2-C4B5-4324-B090-BE7EC6627FD0}"/>
              </a:ext>
            </a:extLst>
          </p:cNvPr>
          <p:cNvSpPr txBox="1"/>
          <p:nvPr/>
        </p:nvSpPr>
        <p:spPr>
          <a:xfrm>
            <a:off x="1902748" y="2461349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가해자 차종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기계차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2C283-C5BF-4FC1-82FC-4EC7E3ACAFC5}"/>
              </a:ext>
            </a:extLst>
          </p:cNvPr>
          <p:cNvSpPr txBox="1"/>
          <p:nvPr/>
        </p:nvSpPr>
        <p:spPr>
          <a:xfrm>
            <a:off x="2123728" y="2852936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- 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가해자 차종이 기계차인 경우를 파란색으로 지도에 표시하였으며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, 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반경내 사고수와 </a:t>
            </a:r>
            <a:endParaRPr lang="en-US" altLang="ko-KR" sz="1200" i="0" dirty="0">
              <a:solidFill>
                <a:srgbClr val="212121"/>
              </a:solidFill>
              <a:effectLst/>
              <a:latin typeface="Roboto" panose="02000000000000000000" pitchFamily="2" charset="0"/>
              <a:ea typeface="나눔바른고딕" panose="020B0603020101020101" pitchFamily="50" charset="-127"/>
            </a:endParaRPr>
          </a:p>
          <a:p>
            <a:r>
              <a:rPr lang="ko-KR" altLang="en-US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  사고다발지수를 확인할 수 있다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9A8181-E040-471B-BE21-0834A6DB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01" y="3558530"/>
            <a:ext cx="6277851" cy="2717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214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7AE78-F92E-4CC1-9E16-D4DDC31DD995}"/>
              </a:ext>
            </a:extLst>
          </p:cNvPr>
          <p:cNvSpPr txBox="1"/>
          <p:nvPr/>
        </p:nvSpPr>
        <p:spPr>
          <a:xfrm>
            <a:off x="1639451" y="1556792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지도위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기계차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사고 표시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320C66-5683-42CB-BF41-F0DD59216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5" t="4243" r="12909" b="-357"/>
          <a:stretch/>
        </p:blipFill>
        <p:spPr>
          <a:xfrm>
            <a:off x="1907704" y="1864569"/>
            <a:ext cx="6460712" cy="45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77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B09A2-C4B5-4324-B090-BE7EC6627FD0}"/>
              </a:ext>
            </a:extLst>
          </p:cNvPr>
          <p:cNvSpPr txBox="1"/>
          <p:nvPr/>
        </p:nvSpPr>
        <p:spPr>
          <a:xfrm>
            <a:off x="1835696" y="1905300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가해자 법규위반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과속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2C283-C5BF-4FC1-82FC-4EC7E3ACAFC5}"/>
              </a:ext>
            </a:extLst>
          </p:cNvPr>
          <p:cNvSpPr txBox="1"/>
          <p:nvPr/>
        </p:nvSpPr>
        <p:spPr>
          <a:xfrm>
            <a:off x="2139193" y="2506629"/>
            <a:ext cx="6374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- 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가해자 법규위반이 과속인 경우를 </a:t>
            </a:r>
            <a:r>
              <a:rPr lang="ko-KR" altLang="en-US" sz="1200" dirty="0">
                <a:solidFill>
                  <a:srgbClr val="212121"/>
                </a:solidFill>
                <a:latin typeface="Roboto" panose="02000000000000000000" pitchFamily="2" charset="0"/>
                <a:ea typeface="나눔바른고딕" panose="020B0603020101020101" pitchFamily="50" charset="-127"/>
              </a:rPr>
              <a:t>빨간색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으로 지도에 표시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A8181-E040-471B-BE21-0834A6DB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697" y="3183432"/>
            <a:ext cx="5857570" cy="2717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DA7F2D-65CE-471F-AF2C-8A925E2FC11C}"/>
              </a:ext>
            </a:extLst>
          </p:cNvPr>
          <p:cNvSpPr txBox="1"/>
          <p:nvPr/>
        </p:nvSpPr>
        <p:spPr>
          <a:xfrm>
            <a:off x="1475656" y="142287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고령보행자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교통사고 위험특성 기준 데이터 필터링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826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3E56F-6A61-405A-B3FD-B9D73B661299}"/>
              </a:ext>
            </a:extLst>
          </p:cNvPr>
          <p:cNvSpPr txBox="1"/>
          <p:nvPr/>
        </p:nvSpPr>
        <p:spPr>
          <a:xfrm>
            <a:off x="1639451" y="1556792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지도위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과속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사고 표시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830A18-113D-49A0-BCC8-074656725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r="7476"/>
          <a:stretch/>
        </p:blipFill>
        <p:spPr>
          <a:xfrm>
            <a:off x="1835696" y="1888689"/>
            <a:ext cx="6480721" cy="45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77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B09A2-C4B5-4324-B090-BE7EC6627FD0}"/>
              </a:ext>
            </a:extLst>
          </p:cNvPr>
          <p:cNvSpPr txBox="1"/>
          <p:nvPr/>
        </p:nvSpPr>
        <p:spPr>
          <a:xfrm>
            <a:off x="1875334" y="1976513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도로형태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횡단보도상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2C283-C5BF-4FC1-82FC-4EC7E3ACAFC5}"/>
              </a:ext>
            </a:extLst>
          </p:cNvPr>
          <p:cNvSpPr txBox="1"/>
          <p:nvPr/>
        </p:nvSpPr>
        <p:spPr>
          <a:xfrm>
            <a:off x="2123728" y="2506629"/>
            <a:ext cx="638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- 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도로형태가 횡단보도상인 경우를 초록색으로 지도에 표시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A8181-E040-471B-BE21-0834A6DB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697" y="3194181"/>
            <a:ext cx="5857570" cy="2696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49C16-0353-484A-BAF8-5EB0F67B9994}"/>
              </a:ext>
            </a:extLst>
          </p:cNvPr>
          <p:cNvSpPr txBox="1"/>
          <p:nvPr/>
        </p:nvSpPr>
        <p:spPr>
          <a:xfrm>
            <a:off x="1475656" y="142287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고령보행자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교통사고 위험특성 기준 데이터 필터링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459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2EDB8-6D0D-4C2C-AE8F-2F887FA2A30B}"/>
              </a:ext>
            </a:extLst>
          </p:cNvPr>
          <p:cNvSpPr txBox="1"/>
          <p:nvPr/>
        </p:nvSpPr>
        <p:spPr>
          <a:xfrm>
            <a:off x="1639451" y="1556792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지도위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횡단보도상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사고 표시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11CEBB-0EDD-436D-BA61-CA18F7398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5" r="17779"/>
          <a:stretch/>
        </p:blipFill>
        <p:spPr>
          <a:xfrm>
            <a:off x="1907704" y="1895297"/>
            <a:ext cx="6408712" cy="448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05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B09A2-C4B5-4324-B090-BE7EC6627FD0}"/>
              </a:ext>
            </a:extLst>
          </p:cNvPr>
          <p:cNvSpPr txBox="1"/>
          <p:nvPr/>
        </p:nvSpPr>
        <p:spPr>
          <a:xfrm>
            <a:off x="1835696" y="1905300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사고유형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횡단 중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2C283-C5BF-4FC1-82FC-4EC7E3ACAFC5}"/>
              </a:ext>
            </a:extLst>
          </p:cNvPr>
          <p:cNvSpPr txBox="1"/>
          <p:nvPr/>
        </p:nvSpPr>
        <p:spPr>
          <a:xfrm>
            <a:off x="2123728" y="2506629"/>
            <a:ext cx="638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- 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사고유형이 횡단 중인 경우를 </a:t>
            </a:r>
            <a:r>
              <a:rPr lang="ko-KR" altLang="en-US" sz="1200" dirty="0">
                <a:solidFill>
                  <a:srgbClr val="212121"/>
                </a:solidFill>
                <a:latin typeface="Roboto" panose="02000000000000000000" pitchFamily="2" charset="0"/>
                <a:ea typeface="나눔바른고딕" panose="020B0603020101020101" pitchFamily="50" charset="-127"/>
              </a:rPr>
              <a:t>분홍색으로 지도에 표시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A8181-E040-471B-BE21-0834A6DB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697" y="3270050"/>
            <a:ext cx="5857570" cy="2544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561B1-2525-4B79-A950-9ECFE857A260}"/>
              </a:ext>
            </a:extLst>
          </p:cNvPr>
          <p:cNvSpPr txBox="1"/>
          <p:nvPr/>
        </p:nvSpPr>
        <p:spPr>
          <a:xfrm>
            <a:off x="1475656" y="142287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고령보행자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교통사고 위험특성 기준 데이터 필터링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39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331FA-62B1-46A9-B606-6A48CEC5C43A}"/>
              </a:ext>
            </a:extLst>
          </p:cNvPr>
          <p:cNvSpPr txBox="1"/>
          <p:nvPr/>
        </p:nvSpPr>
        <p:spPr>
          <a:xfrm>
            <a:off x="1639451" y="1556792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지도위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횡단중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발생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사고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28D187-B976-41BE-9201-9C2691EE66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51" r="11551"/>
          <a:stretch/>
        </p:blipFill>
        <p:spPr>
          <a:xfrm>
            <a:off x="1907704" y="1864569"/>
            <a:ext cx="6408712" cy="448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7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노인 보호구역 현황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340768"/>
            <a:ext cx="8712968" cy="5112568"/>
          </a:xfrm>
          <a:prstGeom prst="roundRect">
            <a:avLst>
              <a:gd name="adj" fmla="val 6085"/>
            </a:avLst>
          </a:prstGeom>
          <a:noFill/>
          <a:ln>
            <a:solidFill>
              <a:srgbClr val="FED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5044" y="2403657"/>
            <a:ext cx="7517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교통약자인 노인을 교통사고 위험에서 보호하기 위해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양로원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경로당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노인복지시설 등 노인들의 통행량이 많은 구역을 선정하여 노인들의 안전한 통행을 보장하고자 하는 지정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교통약자보호구역으로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실버존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(Silver Zone)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이라고도 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노인보호구역은 지자체에서 지정 및 운영하며 노인보호구역에서는 어린이보호구역과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동일하게 통행속도를 시속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킬로미터로 제한되고 주정차가 금지된다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보호구역으로 지정되면 표지판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도로표지 등 도로부속물을 설치할 수 있고 보호구역 내 교통안전시설 설치가 가능하다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C9BC4-580A-4238-8547-9382A0812AE8}"/>
              </a:ext>
            </a:extLst>
          </p:cNvPr>
          <p:cNvSpPr txBox="1"/>
          <p:nvPr/>
        </p:nvSpPr>
        <p:spPr>
          <a:xfrm>
            <a:off x="1160401" y="162854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보호구역이란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73D35-0F51-4E5F-AF0C-82AE94F3C83F}"/>
              </a:ext>
            </a:extLst>
          </p:cNvPr>
          <p:cNvSpPr txBox="1"/>
          <p:nvPr/>
        </p:nvSpPr>
        <p:spPr>
          <a:xfrm>
            <a:off x="1475656" y="5244104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오로지 노인의 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통행량 만으 </a:t>
            </a:r>
            <a:r>
              <a:rPr lang="ko-KR" altLang="en-US" sz="2000" b="1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노인보호구역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로을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FD28B07-FFC8-4D29-B6F2-8451ACA95105}"/>
              </a:ext>
            </a:extLst>
          </p:cNvPr>
          <p:cNvSpPr/>
          <p:nvPr/>
        </p:nvSpPr>
        <p:spPr>
          <a:xfrm>
            <a:off x="-216532" y="1510533"/>
            <a:ext cx="1368152" cy="605350"/>
          </a:xfrm>
          <a:prstGeom prst="rightArrow">
            <a:avLst>
              <a:gd name="adj1" fmla="val 50000"/>
              <a:gd name="adj2" fmla="val 85698"/>
            </a:avLst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217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B09A2-C4B5-4324-B090-BE7EC6627FD0}"/>
              </a:ext>
            </a:extLst>
          </p:cNvPr>
          <p:cNvSpPr txBox="1"/>
          <p:nvPr/>
        </p:nvSpPr>
        <p:spPr>
          <a:xfrm>
            <a:off x="1763688" y="1846531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사고다발지역과 우리가 제안한 노인사고다발지 비교확인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2C283-C5BF-4FC1-82FC-4EC7E3ACAFC5}"/>
              </a:ext>
            </a:extLst>
          </p:cNvPr>
          <p:cNvSpPr txBox="1"/>
          <p:nvPr/>
        </p:nvSpPr>
        <p:spPr>
          <a:xfrm>
            <a:off x="1979712" y="2261246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- 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사고다발지역의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 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나눔바른고딕" panose="020B0603020101020101" pitchFamily="50" charset="-127"/>
              </a:rPr>
              <a:t>구역을 파란색 원으로 표시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A8181-E040-471B-BE21-0834A6DB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816" y="2740780"/>
            <a:ext cx="4536504" cy="36652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D94F7B-B7AE-4134-978F-874E1B1C6654}"/>
              </a:ext>
            </a:extLst>
          </p:cNvPr>
          <p:cNvSpPr txBox="1"/>
          <p:nvPr/>
        </p:nvSpPr>
        <p:spPr>
          <a:xfrm>
            <a:off x="1475656" y="142287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노인사고다발지로 분류되는 지역과 비교</a:t>
            </a:r>
          </a:p>
        </p:txBody>
      </p:sp>
    </p:spTree>
    <p:extLst>
      <p:ext uri="{BB962C8B-B14F-4D97-AF65-F5344CB8AC3E}">
        <p14:creationId xmlns:p14="http://schemas.microsoft.com/office/powerpoint/2010/main" val="2139639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사각지대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556832" y="134076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사고다발지로 알려진 곳과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662D3C-EBBF-4481-8918-20F7576C8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1" r="9561"/>
          <a:stretch/>
        </p:blipFill>
        <p:spPr>
          <a:xfrm>
            <a:off x="1907704" y="1864569"/>
            <a:ext cx="6408712" cy="44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68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 지대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7967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고령보행자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사고위험이 높지만 파악되지 않는 장소들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B09A2-C4B5-4324-B090-BE7EC6627FD0}"/>
              </a:ext>
            </a:extLst>
          </p:cNvPr>
          <p:cNvSpPr txBox="1"/>
          <p:nvPr/>
        </p:nvSpPr>
        <p:spPr>
          <a:xfrm>
            <a:off x="1922512" y="1921768"/>
            <a:ext cx="721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500m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사고다발지 개수와 사고수를 카운트 하는 함수를 제작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이중 사고다발지 개수는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지만 사고수가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이상인 지역만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도출해냄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A8181-E040-471B-BE21-0834A6DB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00" y="2617749"/>
            <a:ext cx="4608512" cy="374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741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 지대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47796-4822-4CC4-AB2B-C84C2C74EEB6}"/>
              </a:ext>
            </a:extLst>
          </p:cNvPr>
          <p:cNvSpPr txBox="1"/>
          <p:nvPr/>
        </p:nvSpPr>
        <p:spPr>
          <a:xfrm>
            <a:off x="1475656" y="137967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고령보행자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사고위험이 높지만 파악되지 않는 장소 도출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6EF62-0E38-4ACC-B760-66E9A53AC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20708"/>
            <a:ext cx="7487876" cy="377811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029C4DA-B9BE-4E60-AFF3-9F090A19FCF8}"/>
              </a:ext>
            </a:extLst>
          </p:cNvPr>
          <p:cNvSpPr>
            <a:spLocks noChangeAspect="1"/>
          </p:cNvSpPr>
          <p:nvPr/>
        </p:nvSpPr>
        <p:spPr>
          <a:xfrm>
            <a:off x="7722350" y="3933056"/>
            <a:ext cx="1044116" cy="1044116"/>
          </a:xfrm>
          <a:prstGeom prst="ellipse">
            <a:avLst/>
          </a:prstGeom>
          <a:noFill/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74EFC3A-C953-436B-8D18-E2184928A9EC}"/>
              </a:ext>
            </a:extLst>
          </p:cNvPr>
          <p:cNvSpPr>
            <a:spLocks noChangeAspect="1"/>
          </p:cNvSpPr>
          <p:nvPr/>
        </p:nvSpPr>
        <p:spPr>
          <a:xfrm>
            <a:off x="2411760" y="4725144"/>
            <a:ext cx="1044116" cy="1044116"/>
          </a:xfrm>
          <a:prstGeom prst="ellipse">
            <a:avLst/>
          </a:prstGeom>
          <a:noFill/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AF8B1E-E113-4A9B-B28D-AADE446EB996}"/>
              </a:ext>
            </a:extLst>
          </p:cNvPr>
          <p:cNvSpPr>
            <a:spLocks noChangeAspect="1"/>
          </p:cNvSpPr>
          <p:nvPr/>
        </p:nvSpPr>
        <p:spPr>
          <a:xfrm>
            <a:off x="3347864" y="3251220"/>
            <a:ext cx="1044116" cy="1044116"/>
          </a:xfrm>
          <a:prstGeom prst="ellipse">
            <a:avLst/>
          </a:prstGeom>
          <a:noFill/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385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 지대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내 사고 수가 많은 위험지역 확인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2173439-F857-4528-8B4A-E4C7C76C8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671979"/>
            <a:ext cx="4824536" cy="1588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646BEF-E44A-4B84-8B24-1B79375EA525}"/>
              </a:ext>
            </a:extLst>
          </p:cNvPr>
          <p:cNvSpPr txBox="1"/>
          <p:nvPr/>
        </p:nvSpPr>
        <p:spPr>
          <a:xfrm>
            <a:off x="1799692" y="1826877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 도출한 사고에 미치는 중요한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요인의 사고유형을 통해 사고지점을 확인할 수 있었다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지점들의 대부분이 거의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혹은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번의 사고가 난 지점이었고 따라서 가장 </a:t>
            </a:r>
            <a:r>
              <a:rPr lang="ko-KR" altLang="en-US" sz="12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구역을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선별하기 위해 사고 수가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이상인 것들을 따로 추출하여 세부적으로 확인하였다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E507ADF-CCB9-49DC-BCB6-7CA82D101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013176"/>
            <a:ext cx="4824536" cy="1588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8E134E16-D11C-428E-A725-95016908B453}"/>
              </a:ext>
            </a:extLst>
          </p:cNvPr>
          <p:cNvSpPr/>
          <p:nvPr/>
        </p:nvSpPr>
        <p:spPr>
          <a:xfrm>
            <a:off x="4842030" y="4413491"/>
            <a:ext cx="396044" cy="3748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152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 지대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내 사고 수가 많은 위험지역 확인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83457-2D16-41DC-BB95-214D2D061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672" y="2204864"/>
            <a:ext cx="7056784" cy="4309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F5CCD-61ED-4DEB-87CC-080BF67F08DF}"/>
              </a:ext>
            </a:extLst>
          </p:cNvPr>
          <p:cNvSpPr txBox="1"/>
          <p:nvPr/>
        </p:nvSpPr>
        <p:spPr>
          <a:xfrm>
            <a:off x="1619672" y="1785930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엑셀로 추출한 내용 결과</a:t>
            </a:r>
          </a:p>
        </p:txBody>
      </p:sp>
    </p:spTree>
    <p:extLst>
      <p:ext uri="{BB962C8B-B14F-4D97-AF65-F5344CB8AC3E}">
        <p14:creationId xmlns:p14="http://schemas.microsoft.com/office/powerpoint/2010/main" val="125200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 지대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내 사고 수가 많은 위험지역 확인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95C9D2-6B63-490B-9F22-28F251225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941168"/>
            <a:ext cx="2232248" cy="1563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C12F52-4C18-4AD8-B259-C8E57F8A3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941168"/>
            <a:ext cx="2232248" cy="1563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EDD373-EE16-4687-B6D3-2FDFCAB0C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23" y="2005745"/>
            <a:ext cx="2232248" cy="1563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FC202414-37E8-47BC-9AA3-89D0BA6E5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8915"/>
            <a:ext cx="2746723" cy="1707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A5A9E36-A395-4CFB-A9AD-7A78AD3B6484}"/>
                  </a:ext>
                </a:extLst>
              </p14:cNvPr>
              <p14:cNvContentPartPr/>
              <p14:nvPr/>
            </p14:nvContentPartPr>
            <p14:xfrm>
              <a:off x="5690322" y="3027656"/>
              <a:ext cx="6840" cy="43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A5A9E36-A395-4CFB-A9AD-7A78AD3B64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1682" y="3019016"/>
                <a:ext cx="244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AB66F6B-E246-4B82-8DF6-A70A65D1267B}"/>
              </a:ext>
            </a:extLst>
          </p:cNvPr>
          <p:cNvSpPr txBox="1"/>
          <p:nvPr/>
        </p:nvSpPr>
        <p:spPr>
          <a:xfrm>
            <a:off x="1965804" y="1701760"/>
            <a:ext cx="1287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종로구 와룡동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6A8D8D-BE53-4D46-8B01-B40340F6DF7A}"/>
              </a:ext>
            </a:extLst>
          </p:cNvPr>
          <p:cNvSpPr txBox="1"/>
          <p:nvPr/>
        </p:nvSpPr>
        <p:spPr>
          <a:xfrm>
            <a:off x="7092280" y="4664169"/>
            <a:ext cx="1287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강동구 상일동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20500D-E5B7-4DFE-9435-C1EBABF66E3D}"/>
              </a:ext>
            </a:extLst>
          </p:cNvPr>
          <p:cNvSpPr txBox="1"/>
          <p:nvPr/>
        </p:nvSpPr>
        <p:spPr>
          <a:xfrm>
            <a:off x="1599011" y="4664169"/>
            <a:ext cx="2020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용산구 이촌동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서빙고동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15136-3825-47AB-9E13-9290A28AC271}"/>
              </a:ext>
            </a:extLst>
          </p:cNvPr>
          <p:cNvSpPr txBox="1"/>
          <p:nvPr/>
        </p:nvSpPr>
        <p:spPr>
          <a:xfrm>
            <a:off x="4297648" y="1921237"/>
            <a:ext cx="45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사고수가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이상으로 많은 지역이면서 동시에 가까운 지점 내에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지점 이상 밀집되어 있는 사고지역으로 노인 보호구역 지정이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시급한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곳이다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C9D10E-C199-4102-BCE0-28ACA2200CE7}"/>
              </a:ext>
            </a:extLst>
          </p:cNvPr>
          <p:cNvSpPr/>
          <p:nvPr/>
        </p:nvSpPr>
        <p:spPr>
          <a:xfrm>
            <a:off x="5004048" y="4009822"/>
            <a:ext cx="347387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0700BB3-B1BA-4969-8F2B-EB91121DE117}"/>
              </a:ext>
            </a:extLst>
          </p:cNvPr>
          <p:cNvCxnSpPr>
            <a:cxnSpLocks/>
          </p:cNvCxnSpPr>
          <p:nvPr/>
        </p:nvCxnSpPr>
        <p:spPr>
          <a:xfrm flipH="1">
            <a:off x="3831259" y="4307586"/>
            <a:ext cx="1203002" cy="7680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ACD094-3579-42D7-8A90-0CF442006059}"/>
              </a:ext>
            </a:extLst>
          </p:cNvPr>
          <p:cNvSpPr/>
          <p:nvPr/>
        </p:nvSpPr>
        <p:spPr>
          <a:xfrm>
            <a:off x="6971336" y="3641696"/>
            <a:ext cx="347387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30C951D-437F-4B6F-9CBB-AB8CCCEDF146}"/>
              </a:ext>
            </a:extLst>
          </p:cNvPr>
          <p:cNvCxnSpPr>
            <a:stCxn id="16" idx="5"/>
            <a:endCxn id="39" idx="0"/>
          </p:cNvCxnSpPr>
          <p:nvPr/>
        </p:nvCxnSpPr>
        <p:spPr>
          <a:xfrm>
            <a:off x="7267849" y="3949009"/>
            <a:ext cx="468074" cy="715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4CE9F07F-40D4-44DE-8172-2609DADAEC9F}"/>
              </a:ext>
            </a:extLst>
          </p:cNvPr>
          <p:cNvSpPr/>
          <p:nvPr/>
        </p:nvSpPr>
        <p:spPr>
          <a:xfrm>
            <a:off x="5220072" y="3231920"/>
            <a:ext cx="347387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225758-09D6-453A-9FE8-DB73D83D5E20}"/>
              </a:ext>
            </a:extLst>
          </p:cNvPr>
          <p:cNvCxnSpPr>
            <a:cxnSpLocks/>
          </p:cNvCxnSpPr>
          <p:nvPr/>
        </p:nvCxnSpPr>
        <p:spPr>
          <a:xfrm flipH="1" flipV="1">
            <a:off x="3841589" y="2629735"/>
            <a:ext cx="1388813" cy="7030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297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현재 위험 사각 지대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내 사고 수가 많은 위험지역 확인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95C9D2-6B63-490B-9F22-28F2512256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3322" y="4941167"/>
            <a:ext cx="2232248" cy="1563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C12F52-4C18-4AD8-B259-C8E57F8A32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4941167"/>
            <a:ext cx="2232248" cy="1563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EDD373-EE16-4687-B6D3-2FDFCAB0C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657" y="1978759"/>
            <a:ext cx="2232248" cy="1563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FC202414-37E8-47BC-9AA3-89D0BA6E53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8915"/>
            <a:ext cx="2746723" cy="1707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A5A9E36-A395-4CFB-A9AD-7A78AD3B6484}"/>
                  </a:ext>
                </a:extLst>
              </p14:cNvPr>
              <p14:cNvContentPartPr/>
              <p14:nvPr/>
            </p14:nvContentPartPr>
            <p14:xfrm>
              <a:off x="5690322" y="3027656"/>
              <a:ext cx="6840" cy="43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A5A9E36-A395-4CFB-A9AD-7A78AD3B64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1682" y="3019016"/>
                <a:ext cx="244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AB66F6B-E246-4B82-8DF6-A70A65D1267B}"/>
              </a:ext>
            </a:extLst>
          </p:cNvPr>
          <p:cNvSpPr txBox="1"/>
          <p:nvPr/>
        </p:nvSpPr>
        <p:spPr>
          <a:xfrm>
            <a:off x="1965804" y="1701760"/>
            <a:ext cx="1287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종로구 와룡동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6A8D8D-BE53-4D46-8B01-B40340F6DF7A}"/>
              </a:ext>
            </a:extLst>
          </p:cNvPr>
          <p:cNvSpPr txBox="1"/>
          <p:nvPr/>
        </p:nvSpPr>
        <p:spPr>
          <a:xfrm>
            <a:off x="7092280" y="4664169"/>
            <a:ext cx="1287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강동구 상일동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20500D-E5B7-4DFE-9435-C1EBABF66E3D}"/>
              </a:ext>
            </a:extLst>
          </p:cNvPr>
          <p:cNvSpPr txBox="1"/>
          <p:nvPr/>
        </p:nvSpPr>
        <p:spPr>
          <a:xfrm>
            <a:off x="1599011" y="4664169"/>
            <a:ext cx="2020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용산구 이촌동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서빙고동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C9D10E-C199-4102-BCE0-28ACA2200CE7}"/>
              </a:ext>
            </a:extLst>
          </p:cNvPr>
          <p:cNvSpPr/>
          <p:nvPr/>
        </p:nvSpPr>
        <p:spPr>
          <a:xfrm>
            <a:off x="5004048" y="4009822"/>
            <a:ext cx="347387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0700BB3-B1BA-4969-8F2B-EB91121DE117}"/>
              </a:ext>
            </a:extLst>
          </p:cNvPr>
          <p:cNvCxnSpPr>
            <a:cxnSpLocks/>
          </p:cNvCxnSpPr>
          <p:nvPr/>
        </p:nvCxnSpPr>
        <p:spPr>
          <a:xfrm flipH="1">
            <a:off x="3831259" y="4307586"/>
            <a:ext cx="1203002" cy="7680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ACD094-3579-42D7-8A90-0CF442006059}"/>
              </a:ext>
            </a:extLst>
          </p:cNvPr>
          <p:cNvSpPr/>
          <p:nvPr/>
        </p:nvSpPr>
        <p:spPr>
          <a:xfrm>
            <a:off x="6971336" y="3641696"/>
            <a:ext cx="347387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30C951D-437F-4B6F-9CBB-AB8CCCEDF146}"/>
              </a:ext>
            </a:extLst>
          </p:cNvPr>
          <p:cNvCxnSpPr>
            <a:stCxn id="16" idx="5"/>
            <a:endCxn id="39" idx="0"/>
          </p:cNvCxnSpPr>
          <p:nvPr/>
        </p:nvCxnSpPr>
        <p:spPr>
          <a:xfrm>
            <a:off x="7267849" y="3949009"/>
            <a:ext cx="468074" cy="715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4CE9F07F-40D4-44DE-8172-2609DADAEC9F}"/>
              </a:ext>
            </a:extLst>
          </p:cNvPr>
          <p:cNvSpPr/>
          <p:nvPr/>
        </p:nvSpPr>
        <p:spPr>
          <a:xfrm>
            <a:off x="5220072" y="3231920"/>
            <a:ext cx="347387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225758-09D6-453A-9FE8-DB73D83D5E20}"/>
              </a:ext>
            </a:extLst>
          </p:cNvPr>
          <p:cNvCxnSpPr>
            <a:cxnSpLocks/>
          </p:cNvCxnSpPr>
          <p:nvPr/>
        </p:nvCxnSpPr>
        <p:spPr>
          <a:xfrm flipH="1" flipV="1">
            <a:off x="3841589" y="2629735"/>
            <a:ext cx="1388813" cy="7030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19FD8-42C2-4961-9561-73C05196A04B}"/>
              </a:ext>
            </a:extLst>
          </p:cNvPr>
          <p:cNvSpPr txBox="1"/>
          <p:nvPr/>
        </p:nvSpPr>
        <p:spPr>
          <a:xfrm>
            <a:off x="1475656" y="3672895"/>
            <a:ext cx="2249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500m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사고수가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이상인 지점이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곳이나 모여 있는 지점이며 문화재인 창덕궁과도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가까이 있어 유동인구가 많은 지역이나 노인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보호구역이 제대로 구비되어 있지 않다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F49A5E-BB1F-46FD-AC8F-B381D6316E33}"/>
              </a:ext>
            </a:extLst>
          </p:cNvPr>
          <p:cNvSpPr txBox="1"/>
          <p:nvPr/>
        </p:nvSpPr>
        <p:spPr>
          <a:xfrm>
            <a:off x="3841589" y="5307639"/>
            <a:ext cx="2249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500m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사고수가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이상인 지점이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곳이며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곳은 대로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곳은 강변인근의 대로이다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시간에 관계없이 항상 차들의 유동이 많은 지역임과 동시에 유동인구도 많은 편이나 노인들이 이동하는 데 있어 보호장치가 제대로 갖추어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있지 못한 편이다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86BEF6D-2611-4EE7-A00F-0DB46FCBAC7E}"/>
              </a:ext>
            </a:extLst>
          </p:cNvPr>
          <p:cNvCxnSpPr>
            <a:cxnSpLocks/>
          </p:cNvCxnSpPr>
          <p:nvPr/>
        </p:nvCxnSpPr>
        <p:spPr>
          <a:xfrm flipH="1" flipV="1">
            <a:off x="7582287" y="2492896"/>
            <a:ext cx="1126689" cy="24122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EB9676-E9E0-4044-A4F5-D83D152986B3}"/>
              </a:ext>
            </a:extLst>
          </p:cNvPr>
          <p:cNvSpPr txBox="1"/>
          <p:nvPr/>
        </p:nvSpPr>
        <p:spPr>
          <a:xfrm>
            <a:off x="4966546" y="201601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와룡동과 이촌동을 비교하였을 때 상대적으로 사고지점이 밀집된 곳이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적은 편이나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 모두 지점 당 사고 수가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위험지점이다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앞서 위치기반 분석을 통해 상일동 주변에 사회복지시설도 많이 위치하고 있어 노인 보호지역 설치가 필수적인 곳이다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231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407948" y="2420888"/>
            <a:ext cx="3803529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기존의 노인보호구역과의 비교</a:t>
            </a:r>
            <a:endParaRPr kumimoji="1"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marL="342900" indent="-3429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新노인보호구역 지정 비용</a:t>
            </a:r>
            <a:endParaRPr kumimoji="1"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marL="342900" marR="0" indent="-3429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프로젝트 도입 시 기대효과</a:t>
            </a:r>
            <a:endParaRPr kumimoji="1"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marL="342900" marR="0" indent="-3429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참고문헌 및 </a:t>
            </a:r>
            <a:r>
              <a:rPr kumimoji="1"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자료출처</a:t>
            </a:r>
            <a:endParaRPr kumimoji="1"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43808" y="116632"/>
            <a:ext cx="3128267" cy="584775"/>
            <a:chOff x="2843808" y="116632"/>
            <a:chExt cx="3128267" cy="584775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843808" y="18864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굴림" pitchFamily="50" charset="-127"/>
                </a:rPr>
                <a:t>결론</a:t>
              </a:r>
              <a:endParaRPr kumimoji="1"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5309713" y="116632"/>
              <a:ext cx="6623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FED6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rgbClr val="FED6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721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기존의 노인보호구역과 비교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340768"/>
            <a:ext cx="8712968" cy="5112568"/>
          </a:xfrm>
          <a:prstGeom prst="roundRect">
            <a:avLst>
              <a:gd name="adj" fmla="val 6085"/>
            </a:avLst>
          </a:prstGeom>
          <a:noFill/>
          <a:ln>
            <a:solidFill>
              <a:srgbClr val="FED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5044" y="2403657"/>
            <a:ext cx="7517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교통약자인 노인을 교통사고 위험에서 보호하기 위해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양로원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경로당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노인복지시설 등 노인들의 통행량이 많은 구역을 선정하여 노인들의 안전한 통행을 보장하고자 하는 지정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교통약자보호구역으로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실버존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(Silver Zone)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이라고도 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노인보호구역은 지자체에서 지정 및 운영하며 노인보호구역에서는 어린이보호구역과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동일하게 통행속도를 시속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킬로미터로 제한되고 주정차가 금지된다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보호구역으로 지정되면 표지판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도로표지 등 도로부속물을 설치할 수 있고 보호구역 내 교통안전시설 설치가 가능하다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73D35-0F51-4E5F-AF0C-82AE94F3C83F}"/>
              </a:ext>
            </a:extLst>
          </p:cNvPr>
          <p:cNvSpPr txBox="1"/>
          <p:nvPr/>
        </p:nvSpPr>
        <p:spPr>
          <a:xfrm>
            <a:off x="1475656" y="5244104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오로지 노인의 통행량 만으로 </a:t>
            </a:r>
            <a:r>
              <a:rPr lang="ko-KR" altLang="en-US" sz="2000" b="1" dirty="0" err="1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노인보호구역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지정했다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40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1-2 </a:t>
            </a:r>
            <a:r>
              <a:rPr lang="ko-KR" altLang="en-US" dirty="0">
                <a:latin typeface="나눔바른고딕" panose="020B0603020101020101" pitchFamily="50" charset="-127"/>
              </a:rPr>
              <a:t>노인 보호구역 현황</a:t>
            </a:r>
          </a:p>
        </p:txBody>
      </p:sp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563873"/>
              </p:ext>
            </p:extLst>
          </p:nvPr>
        </p:nvGraphicFramePr>
        <p:xfrm>
          <a:off x="539552" y="1628800"/>
          <a:ext cx="3168352" cy="280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251520" y="1340768"/>
            <a:ext cx="8712968" cy="5112568"/>
          </a:xfrm>
          <a:prstGeom prst="roundRect">
            <a:avLst>
              <a:gd name="adj" fmla="val 6085"/>
            </a:avLst>
          </a:prstGeom>
          <a:noFill/>
          <a:ln>
            <a:solidFill>
              <a:srgbClr val="FED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652" y="5055567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서울특별시에 위치하는 노인 보호구역은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보호 구역 대비 </a:t>
            </a:r>
            <a:r>
              <a:rPr lang="en-US" altLang="ko-KR" b="1" dirty="0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6.3%</a:t>
            </a:r>
            <a:r>
              <a:rPr lang="ko-KR" altLang="en-US" b="1" dirty="0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밖에 되지 않는다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1" dirty="0">
              <a:highlight>
                <a:srgbClr val="FED681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노인보호구역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21" y="2333855"/>
            <a:ext cx="432435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48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노인 통행량이 </a:t>
            </a:r>
            <a:r>
              <a:rPr lang="ko-KR" altLang="en-US" dirty="0" err="1"/>
              <a:t>많은곳</a:t>
            </a:r>
            <a:r>
              <a:rPr lang="ko-KR" altLang="en-US" dirty="0"/>
              <a:t> 과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75656" y="130544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통행량이 많은 곳과의 비교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B09A2-C4B5-4324-B090-BE7EC6627FD0}"/>
              </a:ext>
            </a:extLst>
          </p:cNvPr>
          <p:cNvSpPr txBox="1"/>
          <p:nvPr/>
        </p:nvSpPr>
        <p:spPr>
          <a:xfrm>
            <a:off x="1763688" y="1844824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노인들이 자주 유동하는 장소인 사회복지시설위치와 우리가 도출해낸 실제 노인교통사고 위험지역과 비교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A8181-E040-471B-BE21-0834A6DB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8803" y="2708920"/>
            <a:ext cx="4482498" cy="374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136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노인 통행량이 </a:t>
            </a:r>
            <a:r>
              <a:rPr lang="ko-KR" altLang="en-US" dirty="0" err="1"/>
              <a:t>많은곳과</a:t>
            </a:r>
            <a:r>
              <a:rPr lang="ko-KR" altLang="en-US" dirty="0"/>
              <a:t>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71D9C-E0A7-4682-B6B6-734931397A12}"/>
              </a:ext>
            </a:extLst>
          </p:cNvPr>
          <p:cNvSpPr txBox="1"/>
          <p:nvPr/>
        </p:nvSpPr>
        <p:spPr>
          <a:xfrm>
            <a:off x="1403648" y="157869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완전히 일치하지 않으며 기존의 노인보호구역이 허점이 있음을 의미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39B65-D122-47C2-B696-B61A3CFF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988840"/>
            <a:ext cx="6768752" cy="40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8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新 노인보호구역 지정 비용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636912"/>
            <a:ext cx="7344816" cy="1724936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663620" y="4725144"/>
            <a:ext cx="67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2015, 2018,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보호구역 설치에 투입된 예산을 개당 단가로 계산</a:t>
            </a:r>
          </a:p>
        </p:txBody>
      </p:sp>
    </p:spTree>
    <p:extLst>
      <p:ext uri="{BB962C8B-B14F-4D97-AF65-F5344CB8AC3E}">
        <p14:creationId xmlns:p14="http://schemas.microsoft.com/office/powerpoint/2010/main" val="4184132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新 노인보호구역 지정 비용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9712" y="4581128"/>
            <a:ext cx="6408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내 사고 수가 많은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 설치 시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개소 당 설치 예상 금액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⇒ 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16,311,000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방호울타리 제외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금액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⇒   </a:t>
            </a:r>
            <a:r>
              <a:rPr lang="en-US" altLang="ko-KR" b="1" dirty="0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48,934,000</a:t>
            </a:r>
            <a:r>
              <a:rPr lang="ko-KR" altLang="en-US" dirty="0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1844824"/>
            <a:ext cx="2952328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 내 사고 수가 많은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종로구 와룡동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용산구 이촌동 서빙고동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강동구 상일동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FE2392-173E-44EA-96AD-A7574620FC74}"/>
              </a:ext>
            </a:extLst>
          </p:cNvPr>
          <p:cNvSpPr/>
          <p:nvPr/>
        </p:nvSpPr>
        <p:spPr>
          <a:xfrm>
            <a:off x="5796136" y="2636912"/>
            <a:ext cx="360040" cy="216024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F322A16-729B-4EA5-85D9-7896E1C48CEC}"/>
              </a:ext>
            </a:extLst>
          </p:cNvPr>
          <p:cNvSpPr/>
          <p:nvPr/>
        </p:nvSpPr>
        <p:spPr>
          <a:xfrm>
            <a:off x="5796136" y="3206193"/>
            <a:ext cx="360040" cy="216024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BAC5AD-6979-49E0-8B62-17CA691A2BC0}"/>
              </a:ext>
            </a:extLst>
          </p:cNvPr>
          <p:cNvSpPr/>
          <p:nvPr/>
        </p:nvSpPr>
        <p:spPr>
          <a:xfrm>
            <a:off x="5796136" y="3775475"/>
            <a:ext cx="360040" cy="216024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F02F56B-9488-4816-9479-C597EB9D02D4}"/>
              </a:ext>
            </a:extLst>
          </p:cNvPr>
          <p:cNvSpPr/>
          <p:nvPr/>
        </p:nvSpPr>
        <p:spPr>
          <a:xfrm>
            <a:off x="3362561" y="5223196"/>
            <a:ext cx="360040" cy="216024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CE65805-A54B-4269-AC74-5C2A7320707B}"/>
              </a:ext>
            </a:extLst>
          </p:cNvPr>
          <p:cNvSpPr/>
          <p:nvPr/>
        </p:nvSpPr>
        <p:spPr>
          <a:xfrm>
            <a:off x="4181872" y="6021288"/>
            <a:ext cx="360040" cy="216024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B40214A9-E965-4071-94B6-E5EAE6E1E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05600"/>
              </p:ext>
            </p:extLst>
          </p:nvPr>
        </p:nvGraphicFramePr>
        <p:xfrm>
          <a:off x="1650839" y="1844824"/>
          <a:ext cx="3660775" cy="2358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11">
                  <a:extLst>
                    <a:ext uri="{9D8B030D-6E8A-4147-A177-3AD203B41FA5}">
                      <a16:colId xmlns:a16="http://schemas.microsoft.com/office/drawing/2014/main" val="3896659713"/>
                    </a:ext>
                  </a:extLst>
                </a:gridCol>
                <a:gridCol w="2305764">
                  <a:extLst>
                    <a:ext uri="{9D8B030D-6E8A-4147-A177-3AD203B41FA5}">
                      <a16:colId xmlns:a16="http://schemas.microsoft.com/office/drawing/2014/main" val="2870548586"/>
                    </a:ext>
                  </a:extLst>
                </a:gridCol>
              </a:tblGrid>
              <a:tr h="29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천원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FED0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15,18,19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년도 평균금액</a:t>
                      </a:r>
                    </a:p>
                  </a:txBody>
                  <a:tcPr>
                    <a:solidFill>
                      <a:srgbClr val="FED0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64"/>
                  </a:ext>
                </a:extLst>
              </a:tr>
              <a:tr h="29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안전표지</a:t>
                      </a:r>
                    </a:p>
                  </a:txBody>
                  <a:tcPr>
                    <a:solidFill>
                      <a:srgbClr val="FEE7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1,120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FEE7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008205"/>
                  </a:ext>
                </a:extLst>
              </a:tr>
              <a:tr h="29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노면표지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2,019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52598"/>
                  </a:ext>
                </a:extLst>
              </a:tr>
              <a:tr h="29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도로표지</a:t>
                      </a:r>
                    </a:p>
                  </a:txBody>
                  <a:tcPr>
                    <a:solidFill>
                      <a:srgbClr val="FEE7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528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FEE7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354166"/>
                  </a:ext>
                </a:extLst>
              </a:tr>
              <a:tr h="29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도로반사경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1,000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08091"/>
                  </a:ext>
                </a:extLst>
              </a:tr>
              <a:tr h="29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과속방지시설</a:t>
                      </a:r>
                    </a:p>
                  </a:txBody>
                  <a:tcPr>
                    <a:solidFill>
                      <a:srgbClr val="FEE7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2,696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FEE7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880225"/>
                  </a:ext>
                </a:extLst>
              </a:tr>
              <a:tr h="29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미끄럼방지시설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8,948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30403"/>
                  </a:ext>
                </a:extLst>
              </a:tr>
              <a:tr h="29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방호울타리</a:t>
                      </a:r>
                    </a:p>
                  </a:txBody>
                  <a:tcPr>
                    <a:solidFill>
                      <a:srgbClr val="FEE7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7,940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FEE7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89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834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新 노인보호구역 지정 비용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B2398B-BDD5-4B4C-BA33-C69E6059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3768" y="1916832"/>
            <a:ext cx="5744502" cy="3985981"/>
          </a:xfrm>
          <a:custGeom>
            <a:avLst/>
            <a:gdLst>
              <a:gd name="connsiteX0" fmla="*/ 0 w 5744502"/>
              <a:gd name="connsiteY0" fmla="*/ 0 h 3985981"/>
              <a:gd name="connsiteX1" fmla="*/ 5744502 w 5744502"/>
              <a:gd name="connsiteY1" fmla="*/ 0 h 3985981"/>
              <a:gd name="connsiteX2" fmla="*/ 5744502 w 5744502"/>
              <a:gd name="connsiteY2" fmla="*/ 3361143 h 3985981"/>
              <a:gd name="connsiteX3" fmla="*/ 4968552 w 5744502"/>
              <a:gd name="connsiteY3" fmla="*/ 3361143 h 3985981"/>
              <a:gd name="connsiteX4" fmla="*/ 4968552 w 5744502"/>
              <a:gd name="connsiteY4" fmla="*/ 3985981 h 3985981"/>
              <a:gd name="connsiteX5" fmla="*/ 0 w 5744502"/>
              <a:gd name="connsiteY5" fmla="*/ 3985981 h 398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44502" h="3985981">
                <a:moveTo>
                  <a:pt x="0" y="0"/>
                </a:moveTo>
                <a:lnTo>
                  <a:pt x="5744502" y="0"/>
                </a:lnTo>
                <a:lnTo>
                  <a:pt x="5744502" y="3361143"/>
                </a:lnTo>
                <a:lnTo>
                  <a:pt x="4968552" y="3361143"/>
                </a:lnTo>
                <a:lnTo>
                  <a:pt x="4968552" y="3985981"/>
                </a:lnTo>
                <a:lnTo>
                  <a:pt x="0" y="39859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85243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新 노인보호구역 도입 효과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340768"/>
            <a:ext cx="8712968" cy="5112568"/>
          </a:xfrm>
          <a:prstGeom prst="roundRect">
            <a:avLst>
              <a:gd name="adj" fmla="val 6085"/>
            </a:avLst>
          </a:prstGeom>
          <a:noFill/>
          <a:ln>
            <a:solidFill>
              <a:srgbClr val="FED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328737" y="1796573"/>
            <a:ext cx="6486525" cy="1884553"/>
            <a:chOff x="1259632" y="1936652"/>
            <a:chExt cx="6486525" cy="188455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2363880"/>
              <a:ext cx="6486525" cy="14573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499093" y="1936652"/>
              <a:ext cx="4089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1991~2015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어린이 보호구역 지정 효과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84593" y="4972026"/>
            <a:ext cx="5174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보호구역과 마찬가지로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보호구역 지정 시 </a:t>
            </a:r>
            <a:r>
              <a:rPr lang="ko-KR" altLang="en-US" dirty="0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효과 나타날 것으로 기대됨 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552C870-9792-40C8-8229-408ADA616C0D}"/>
              </a:ext>
            </a:extLst>
          </p:cNvPr>
          <p:cNvSpPr/>
          <p:nvPr/>
        </p:nvSpPr>
        <p:spPr>
          <a:xfrm rot="5400000">
            <a:off x="4128837" y="4037541"/>
            <a:ext cx="886327" cy="605350"/>
          </a:xfrm>
          <a:prstGeom prst="rightArrow">
            <a:avLst>
              <a:gd name="adj1" fmla="val 50000"/>
              <a:gd name="adj2" fmla="val 85698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828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노인보호구역 활용 방안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70720" y="1700808"/>
            <a:ext cx="7488832" cy="9361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보호구역 설치로 서울시 노인 교통사고 감소 예상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356992"/>
            <a:ext cx="7488832" cy="9361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 근거하여 선정된 지점으로 정책 도입 시 타당성 확보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5013176"/>
            <a:ext cx="7488832" cy="9361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새로운 노인보호구역 지정 시 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프로젝트와 유사한 방법으로 지정 가능</a:t>
            </a:r>
          </a:p>
        </p:txBody>
      </p:sp>
    </p:spTree>
    <p:extLst>
      <p:ext uri="{BB962C8B-B14F-4D97-AF65-F5344CB8AC3E}">
        <p14:creationId xmlns:p14="http://schemas.microsoft.com/office/powerpoint/2010/main" val="754390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참고문헌 및 </a:t>
            </a: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0650-982D-4FA7-9D80-2AB47286CB58}"/>
              </a:ext>
            </a:extLst>
          </p:cNvPr>
          <p:cNvSpPr txBox="1"/>
          <p:nvPr/>
        </p:nvSpPr>
        <p:spPr>
          <a:xfrm>
            <a:off x="1756976" y="1945292"/>
            <a:ext cx="6942072" cy="296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14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14-19</a:t>
            </a:r>
            <a:r>
              <a:rPr lang="ko-KR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ko-KR" altLang="ko-KR" sz="1400" b="0" i="0" u="none" strike="noStrike" kern="1200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사건사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lang="en-US" altLang="ko-KR" sz="1400" dirty="0">
                <a:latin typeface="Arial" panose="020B0604020202020204" pitchFamily="34" charset="0"/>
              </a:rPr>
              <a:t> /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TASS </a:t>
            </a:r>
            <a:r>
              <a:rPr lang="ko-KR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분석시스템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http://taas.koroad.or.kr/</a:t>
            </a:r>
          </a:p>
          <a:p>
            <a:pPr fontAlgn="t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12-18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</a:t>
            </a:r>
            <a:r>
              <a:rPr lang="ko-KR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사망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사고데이터 </a:t>
            </a:r>
            <a:r>
              <a:rPr lang="en-US" altLang="ko-KR" sz="1400" dirty="0">
                <a:latin typeface="Arial" panose="020B0604020202020204" pitchFamily="34" charset="0"/>
              </a:rPr>
              <a:t>/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TASS </a:t>
            </a:r>
            <a:r>
              <a:rPr lang="ko-KR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분석시스템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http://taas.koroad.or.kr/</a:t>
            </a:r>
          </a:p>
          <a:p>
            <a:pPr fontAlgn="t">
              <a:lnSpc>
                <a:spcPct val="150000"/>
              </a:lnSpc>
            </a:pP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12-19</a:t>
            </a:r>
            <a:r>
              <a:rPr lang="ko-KR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고령자 사고다발지 </a:t>
            </a:r>
            <a:r>
              <a:rPr lang="en-US" altLang="ko-KR" sz="1400" dirty="0">
                <a:latin typeface="Arial" panose="020B0604020202020204" pitchFamily="34" charset="0"/>
              </a:rPr>
              <a:t>/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TASS </a:t>
            </a:r>
            <a:r>
              <a:rPr lang="ko-KR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분석시스템 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http://taas.koroad.or.kr/</a:t>
            </a:r>
          </a:p>
          <a:p>
            <a:pPr marL="171450" indent="-171450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사회복지시설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https://www.data.go.kr/index.do</a:t>
            </a:r>
            <a:endParaRPr lang="en-US" altLang="ko-KR" sz="1400" b="0" i="0" u="none" strike="noStrike" kern="120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kern="1200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손원표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이효진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(2021). 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초등학교 주변 어린이 보호구역 시범사업의 성과분석 및 개선방안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교통기술과정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 18(1), 87-96.</a:t>
            </a:r>
          </a:p>
          <a:p>
            <a:pPr marL="0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1400" b="0" i="0" u="none" strike="noStrike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2A2DE-7A18-49F9-A4DB-9B971E41E6C2}"/>
              </a:ext>
            </a:extLst>
          </p:cNvPr>
          <p:cNvSpPr txBox="1"/>
          <p:nvPr/>
        </p:nvSpPr>
        <p:spPr>
          <a:xfrm>
            <a:off x="1756976" y="5043843"/>
            <a:ext cx="809420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정예원 팀원의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오픈소스 배포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https://github.com/uomah/Graduation_Project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866A9-C760-4B78-9665-2759BFB08DA0}"/>
              </a:ext>
            </a:extLst>
          </p:cNvPr>
          <p:cNvSpPr txBox="1"/>
          <p:nvPr/>
        </p:nvSpPr>
        <p:spPr>
          <a:xfrm>
            <a:off x="1518360" y="1814156"/>
            <a:ext cx="594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참고문헌 및 </a:t>
            </a: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42B244-17EB-4995-A75B-C9889CDD8617}"/>
              </a:ext>
            </a:extLst>
          </p:cNvPr>
          <p:cNvSpPr txBox="1"/>
          <p:nvPr/>
        </p:nvSpPr>
        <p:spPr>
          <a:xfrm>
            <a:off x="1518360" y="4630670"/>
            <a:ext cx="594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프로젝트 코드 오픈소스 배포</a:t>
            </a:r>
          </a:p>
        </p:txBody>
      </p:sp>
    </p:spTree>
    <p:extLst>
      <p:ext uri="{BB962C8B-B14F-4D97-AF65-F5344CB8AC3E}">
        <p14:creationId xmlns:p14="http://schemas.microsoft.com/office/powerpoint/2010/main" val="1706629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29935" y="4293096"/>
            <a:ext cx="9173935" cy="1368152"/>
          </a:xfrm>
        </p:spPr>
        <p:txBody>
          <a:bodyPr/>
          <a:lstStyle/>
          <a:p>
            <a:r>
              <a:rPr lang="en-US" altLang="ko-KR" b="1" dirty="0"/>
              <a:t>THANK YOU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노인 보호구역 현황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340768"/>
            <a:ext cx="8712968" cy="5112568"/>
          </a:xfrm>
          <a:prstGeom prst="roundRect">
            <a:avLst>
              <a:gd name="adj" fmla="val 6085"/>
            </a:avLst>
          </a:prstGeom>
          <a:noFill/>
          <a:ln>
            <a:solidFill>
              <a:srgbClr val="FED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22414" y="4333366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매우 </a:t>
            </a:r>
            <a:r>
              <a:rPr lang="ko-KR" altLang="en-US" sz="2000" dirty="0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적은 숫자로 </a:t>
            </a:r>
            <a:endParaRPr lang="en-US" altLang="ko-KR" sz="2000" dirty="0">
              <a:highlight>
                <a:srgbClr val="FED681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제대로 운영되지 않는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노인보호구역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BA3A4-7A77-4610-85C7-855135F467BC}"/>
              </a:ext>
            </a:extLst>
          </p:cNvPr>
          <p:cNvSpPr txBox="1"/>
          <p:nvPr/>
        </p:nvSpPr>
        <p:spPr>
          <a:xfrm>
            <a:off x="-684584" y="448725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명확하지 않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 지정기준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DD26D53-E927-4A99-ACFF-A8DA7C1E9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6" y="2307839"/>
            <a:ext cx="1744031" cy="1744031"/>
          </a:xfrm>
          <a:prstGeom prst="rect">
            <a:avLst/>
          </a:prstGeom>
        </p:spPr>
      </p:pic>
      <p:sp>
        <p:nvSpPr>
          <p:cNvPr id="17" name="십자형 16">
            <a:extLst>
              <a:ext uri="{FF2B5EF4-FFF2-40B4-BE49-F238E27FC236}">
                <a16:creationId xmlns:a16="http://schemas.microsoft.com/office/drawing/2014/main" id="{2899FAC7-253A-43F2-8B57-AA7571993281}"/>
              </a:ext>
            </a:extLst>
          </p:cNvPr>
          <p:cNvSpPr>
            <a:spLocks noChangeAspect="1"/>
          </p:cNvSpPr>
          <p:nvPr/>
        </p:nvSpPr>
        <p:spPr>
          <a:xfrm>
            <a:off x="4351040" y="3794906"/>
            <a:ext cx="513928" cy="513928"/>
          </a:xfrm>
          <a:prstGeom prst="plus">
            <a:avLst>
              <a:gd name="adj" fmla="val 35016"/>
            </a:avLst>
          </a:prstGeom>
          <a:solidFill>
            <a:srgbClr val="E6B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9646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EA2C146-2277-4460-8727-28D86F6472D7}"/>
              </a:ext>
            </a:extLst>
          </p:cNvPr>
          <p:cNvGrpSpPr/>
          <p:nvPr/>
        </p:nvGrpSpPr>
        <p:grpSpPr>
          <a:xfrm>
            <a:off x="6221798" y="2408986"/>
            <a:ext cx="1462065" cy="1541737"/>
            <a:chOff x="6372200" y="2307839"/>
            <a:chExt cx="1462065" cy="1541737"/>
          </a:xfrm>
        </p:grpSpPr>
        <p:sp>
          <p:nvSpPr>
            <p:cNvPr id="35" name="부분 원형 34">
              <a:extLst>
                <a:ext uri="{FF2B5EF4-FFF2-40B4-BE49-F238E27FC236}">
                  <a16:creationId xmlns:a16="http://schemas.microsoft.com/office/drawing/2014/main" id="{F8A52D3F-76E7-4D99-A5A7-8DBDF5A4A019}"/>
                </a:ext>
              </a:extLst>
            </p:cNvPr>
            <p:cNvSpPr/>
            <p:nvPr/>
          </p:nvSpPr>
          <p:spPr>
            <a:xfrm rot="18485864">
              <a:off x="6494820" y="2318019"/>
              <a:ext cx="1339443" cy="1339444"/>
            </a:xfrm>
            <a:prstGeom prst="pie">
              <a:avLst>
                <a:gd name="adj1" fmla="val 0"/>
                <a:gd name="adj2" fmla="val 2563968"/>
              </a:avLst>
            </a:pr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309028F-6045-4319-878C-3E88A6DCDFCA}"/>
                </a:ext>
              </a:extLst>
            </p:cNvPr>
            <p:cNvSpPr>
              <a:spLocks noChangeAspect="1"/>
            </p:cNvSpPr>
            <p:nvPr/>
          </p:nvSpPr>
          <p:spPr>
            <a:xfrm rot="18177355">
              <a:off x="6435443" y="2510133"/>
              <a:ext cx="1339443" cy="1339444"/>
            </a:xfrm>
            <a:custGeom>
              <a:avLst/>
              <a:gdLst>
                <a:gd name="connsiteX0" fmla="*/ 1389292 w 1512000"/>
                <a:gd name="connsiteY0" fmla="*/ 1166887 h 1512000"/>
                <a:gd name="connsiteX1" fmla="*/ 1382887 w 1512000"/>
                <a:gd name="connsiteY1" fmla="*/ 1178687 h 1512000"/>
                <a:gd name="connsiteX2" fmla="*/ 1347840 w 1512000"/>
                <a:gd name="connsiteY2" fmla="*/ 1221164 h 1512000"/>
                <a:gd name="connsiteX3" fmla="*/ 1455847 w 1512000"/>
                <a:gd name="connsiteY3" fmla="*/ 1039777 h 1512000"/>
                <a:gd name="connsiteX4" fmla="*/ 1452590 w 1512000"/>
                <a:gd name="connsiteY4" fmla="*/ 1050269 h 1512000"/>
                <a:gd name="connsiteX5" fmla="*/ 1425349 w 1512000"/>
                <a:gd name="connsiteY5" fmla="*/ 1100458 h 1512000"/>
                <a:gd name="connsiteX6" fmla="*/ 1497994 w 1512000"/>
                <a:gd name="connsiteY6" fmla="*/ 899494 h 1512000"/>
                <a:gd name="connsiteX7" fmla="*/ 1496641 w 1512000"/>
                <a:gd name="connsiteY7" fmla="*/ 908360 h 1512000"/>
                <a:gd name="connsiteX8" fmla="*/ 1480308 w 1512000"/>
                <a:gd name="connsiteY8" fmla="*/ 960976 h 1512000"/>
                <a:gd name="connsiteX9" fmla="*/ 1512000 w 1512000"/>
                <a:gd name="connsiteY9" fmla="*/ 756000 h 1512000"/>
                <a:gd name="connsiteX10" fmla="*/ 1508097 w 1512000"/>
                <a:gd name="connsiteY10" fmla="*/ 833297 h 1512000"/>
                <a:gd name="connsiteX11" fmla="*/ 1499382 w 1512000"/>
                <a:gd name="connsiteY11" fmla="*/ 890400 h 1512000"/>
                <a:gd name="connsiteX12" fmla="*/ 756000 w 1512000"/>
                <a:gd name="connsiteY12" fmla="*/ 0 h 1512000"/>
                <a:gd name="connsiteX13" fmla="*/ 1512000 w 1512000"/>
                <a:gd name="connsiteY13" fmla="*/ 756000 h 1512000"/>
                <a:gd name="connsiteX14" fmla="*/ 756000 w 1512000"/>
                <a:gd name="connsiteY14" fmla="*/ 756000 h 1512000"/>
                <a:gd name="connsiteX15" fmla="*/ 1309636 w 1512000"/>
                <a:gd name="connsiteY15" fmla="*/ 1267468 h 1512000"/>
                <a:gd name="connsiteX16" fmla="*/ 1290573 w 1512000"/>
                <a:gd name="connsiteY16" fmla="*/ 1290573 h 1512000"/>
                <a:gd name="connsiteX17" fmla="*/ 756000 w 1512000"/>
                <a:gd name="connsiteY17" fmla="*/ 1512000 h 1512000"/>
                <a:gd name="connsiteX18" fmla="*/ 0 w 1512000"/>
                <a:gd name="connsiteY18" fmla="*/ 756000 h 1512000"/>
                <a:gd name="connsiteX19" fmla="*/ 756000 w 1512000"/>
                <a:gd name="connsiteY19" fmla="*/ 0 h 15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000" h="1512000">
                  <a:moveTo>
                    <a:pt x="1389292" y="1166887"/>
                  </a:moveTo>
                  <a:lnTo>
                    <a:pt x="1382887" y="1178687"/>
                  </a:lnTo>
                  <a:lnTo>
                    <a:pt x="1347840" y="1221164"/>
                  </a:lnTo>
                  <a:close/>
                  <a:moveTo>
                    <a:pt x="1455847" y="1039777"/>
                  </a:moveTo>
                  <a:lnTo>
                    <a:pt x="1452590" y="1050269"/>
                  </a:lnTo>
                  <a:lnTo>
                    <a:pt x="1425349" y="1100458"/>
                  </a:lnTo>
                  <a:close/>
                  <a:moveTo>
                    <a:pt x="1497994" y="899494"/>
                  </a:moveTo>
                  <a:lnTo>
                    <a:pt x="1496641" y="908360"/>
                  </a:lnTo>
                  <a:lnTo>
                    <a:pt x="1480308" y="960976"/>
                  </a:lnTo>
                  <a:close/>
                  <a:moveTo>
                    <a:pt x="1512000" y="756000"/>
                  </a:moveTo>
                  <a:cubicBezTo>
                    <a:pt x="1512000" y="782096"/>
                    <a:pt x="1510678" y="807882"/>
                    <a:pt x="1508097" y="833297"/>
                  </a:cubicBezTo>
                  <a:lnTo>
                    <a:pt x="1499382" y="890400"/>
                  </a:lnTo>
                  <a:close/>
                  <a:moveTo>
                    <a:pt x="756000" y="0"/>
                  </a:moveTo>
                  <a:cubicBezTo>
                    <a:pt x="1173527" y="0"/>
                    <a:pt x="1512000" y="338473"/>
                    <a:pt x="1512000" y="756000"/>
                  </a:cubicBezTo>
                  <a:lnTo>
                    <a:pt x="756000" y="756000"/>
                  </a:lnTo>
                  <a:lnTo>
                    <a:pt x="1309636" y="1267468"/>
                  </a:lnTo>
                  <a:lnTo>
                    <a:pt x="1290573" y="1290573"/>
                  </a:lnTo>
                  <a:cubicBezTo>
                    <a:pt x="1153764" y="1427382"/>
                    <a:pt x="964764" y="1512000"/>
                    <a:pt x="756000" y="1512000"/>
                  </a:cubicBezTo>
                  <a:cubicBezTo>
                    <a:pt x="338473" y="1512000"/>
                    <a:pt x="0" y="1173527"/>
                    <a:pt x="0" y="756000"/>
                  </a:cubicBezTo>
                  <a:cubicBezTo>
                    <a:pt x="0" y="338473"/>
                    <a:pt x="338473" y="0"/>
                    <a:pt x="75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5D72FA2-0D65-4100-AE23-9FFF834859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72200" y="2307839"/>
              <a:ext cx="1462065" cy="1445123"/>
              <a:chOff x="6087336" y="2366239"/>
              <a:chExt cx="1650418" cy="1631294"/>
            </a:xfrm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344C9984-40E8-4A83-9076-3D9A32547C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177355">
                <a:off x="6087336" y="2485533"/>
                <a:ext cx="1512000" cy="1512000"/>
              </a:xfrm>
              <a:custGeom>
                <a:avLst/>
                <a:gdLst>
                  <a:gd name="connsiteX0" fmla="*/ 1389292 w 1512000"/>
                  <a:gd name="connsiteY0" fmla="*/ 1166887 h 1512000"/>
                  <a:gd name="connsiteX1" fmla="*/ 1382887 w 1512000"/>
                  <a:gd name="connsiteY1" fmla="*/ 1178687 h 1512000"/>
                  <a:gd name="connsiteX2" fmla="*/ 1347840 w 1512000"/>
                  <a:gd name="connsiteY2" fmla="*/ 1221164 h 1512000"/>
                  <a:gd name="connsiteX3" fmla="*/ 1455847 w 1512000"/>
                  <a:gd name="connsiteY3" fmla="*/ 1039777 h 1512000"/>
                  <a:gd name="connsiteX4" fmla="*/ 1452590 w 1512000"/>
                  <a:gd name="connsiteY4" fmla="*/ 1050269 h 1512000"/>
                  <a:gd name="connsiteX5" fmla="*/ 1425349 w 1512000"/>
                  <a:gd name="connsiteY5" fmla="*/ 1100458 h 1512000"/>
                  <a:gd name="connsiteX6" fmla="*/ 1497994 w 1512000"/>
                  <a:gd name="connsiteY6" fmla="*/ 899494 h 1512000"/>
                  <a:gd name="connsiteX7" fmla="*/ 1496641 w 1512000"/>
                  <a:gd name="connsiteY7" fmla="*/ 908360 h 1512000"/>
                  <a:gd name="connsiteX8" fmla="*/ 1480308 w 1512000"/>
                  <a:gd name="connsiteY8" fmla="*/ 960976 h 1512000"/>
                  <a:gd name="connsiteX9" fmla="*/ 1512000 w 1512000"/>
                  <a:gd name="connsiteY9" fmla="*/ 756000 h 1512000"/>
                  <a:gd name="connsiteX10" fmla="*/ 1508097 w 1512000"/>
                  <a:gd name="connsiteY10" fmla="*/ 833297 h 1512000"/>
                  <a:gd name="connsiteX11" fmla="*/ 1499382 w 1512000"/>
                  <a:gd name="connsiteY11" fmla="*/ 890400 h 1512000"/>
                  <a:gd name="connsiteX12" fmla="*/ 756000 w 1512000"/>
                  <a:gd name="connsiteY12" fmla="*/ 0 h 1512000"/>
                  <a:gd name="connsiteX13" fmla="*/ 1512000 w 1512000"/>
                  <a:gd name="connsiteY13" fmla="*/ 756000 h 1512000"/>
                  <a:gd name="connsiteX14" fmla="*/ 756000 w 1512000"/>
                  <a:gd name="connsiteY14" fmla="*/ 756000 h 1512000"/>
                  <a:gd name="connsiteX15" fmla="*/ 1309636 w 1512000"/>
                  <a:gd name="connsiteY15" fmla="*/ 1267468 h 1512000"/>
                  <a:gd name="connsiteX16" fmla="*/ 1290573 w 1512000"/>
                  <a:gd name="connsiteY16" fmla="*/ 1290573 h 1512000"/>
                  <a:gd name="connsiteX17" fmla="*/ 756000 w 1512000"/>
                  <a:gd name="connsiteY17" fmla="*/ 1512000 h 1512000"/>
                  <a:gd name="connsiteX18" fmla="*/ 0 w 1512000"/>
                  <a:gd name="connsiteY18" fmla="*/ 756000 h 1512000"/>
                  <a:gd name="connsiteX19" fmla="*/ 756000 w 1512000"/>
                  <a:gd name="connsiteY19" fmla="*/ 0 h 151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12000" h="1512000">
                    <a:moveTo>
                      <a:pt x="1389292" y="1166887"/>
                    </a:moveTo>
                    <a:lnTo>
                      <a:pt x="1382887" y="1178687"/>
                    </a:lnTo>
                    <a:lnTo>
                      <a:pt x="1347840" y="1221164"/>
                    </a:lnTo>
                    <a:close/>
                    <a:moveTo>
                      <a:pt x="1455847" y="1039777"/>
                    </a:moveTo>
                    <a:lnTo>
                      <a:pt x="1452590" y="1050269"/>
                    </a:lnTo>
                    <a:lnTo>
                      <a:pt x="1425349" y="1100458"/>
                    </a:lnTo>
                    <a:close/>
                    <a:moveTo>
                      <a:pt x="1497994" y="899494"/>
                    </a:moveTo>
                    <a:lnTo>
                      <a:pt x="1496641" y="908360"/>
                    </a:lnTo>
                    <a:lnTo>
                      <a:pt x="1480308" y="960976"/>
                    </a:lnTo>
                    <a:close/>
                    <a:moveTo>
                      <a:pt x="1512000" y="756000"/>
                    </a:moveTo>
                    <a:cubicBezTo>
                      <a:pt x="1512000" y="782096"/>
                      <a:pt x="1510678" y="807882"/>
                      <a:pt x="1508097" y="833297"/>
                    </a:cubicBezTo>
                    <a:lnTo>
                      <a:pt x="1499382" y="890400"/>
                    </a:lnTo>
                    <a:close/>
                    <a:moveTo>
                      <a:pt x="756000" y="0"/>
                    </a:moveTo>
                    <a:cubicBezTo>
                      <a:pt x="1173527" y="0"/>
                      <a:pt x="1512000" y="338473"/>
                      <a:pt x="1512000" y="756000"/>
                    </a:cubicBezTo>
                    <a:lnTo>
                      <a:pt x="756000" y="756000"/>
                    </a:lnTo>
                    <a:lnTo>
                      <a:pt x="1309636" y="1267468"/>
                    </a:lnTo>
                    <a:lnTo>
                      <a:pt x="1290573" y="1290573"/>
                    </a:lnTo>
                    <a:cubicBezTo>
                      <a:pt x="1153764" y="1427382"/>
                      <a:pt x="964764" y="1512000"/>
                      <a:pt x="756000" y="1512000"/>
                    </a:cubicBezTo>
                    <a:cubicBezTo>
                      <a:pt x="338473" y="1512000"/>
                      <a:pt x="0" y="1173527"/>
                      <a:pt x="0" y="756000"/>
                    </a:cubicBezTo>
                    <a:cubicBezTo>
                      <a:pt x="0" y="338473"/>
                      <a:pt x="338473" y="0"/>
                      <a:pt x="75600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F2E0B1B4-2591-4EA2-86C8-B3044A8C8A62}"/>
                  </a:ext>
                </a:extLst>
              </p:cNvPr>
              <p:cNvSpPr/>
              <p:nvPr/>
            </p:nvSpPr>
            <p:spPr>
              <a:xfrm rot="18248034">
                <a:off x="6225754" y="2366239"/>
                <a:ext cx="1512000" cy="1512000"/>
              </a:xfrm>
              <a:prstGeom prst="pie">
                <a:avLst>
                  <a:gd name="adj1" fmla="val 0"/>
                  <a:gd name="adj2" fmla="val 2563968"/>
                </a:avLst>
              </a:prstGeom>
              <a:solidFill>
                <a:srgbClr val="FED0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40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노인 보호구역 현황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340768"/>
            <a:ext cx="8712968" cy="5112568"/>
          </a:xfrm>
          <a:prstGeom prst="roundRect">
            <a:avLst>
              <a:gd name="adj" fmla="val 6085"/>
            </a:avLst>
          </a:prstGeom>
          <a:noFill/>
          <a:ln>
            <a:solidFill>
              <a:srgbClr val="FED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3317212"/>
            <a:ext cx="6264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 교통사고와 관련된 빅데이터 이용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모델링을 통해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highlight>
                  <a:srgbClr val="FED681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新 노인보호구역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도출하자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7DCC4A-4C03-450D-8E81-55E6013DC5DE}"/>
              </a:ext>
            </a:extLst>
          </p:cNvPr>
          <p:cNvGrpSpPr/>
          <p:nvPr/>
        </p:nvGrpSpPr>
        <p:grpSpPr>
          <a:xfrm>
            <a:off x="5759916" y="2820232"/>
            <a:ext cx="2113065" cy="2071177"/>
            <a:chOff x="5759916" y="2820232"/>
            <a:chExt cx="2113065" cy="207117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B904984-3E95-429C-89EB-FFFCDB22BF5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796370" y="2814798"/>
              <a:ext cx="2071177" cy="2082045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1C48BF-39B5-4B4A-91AA-80A701933DEA}"/>
                </a:ext>
              </a:extLst>
            </p:cNvPr>
            <p:cNvGrpSpPr/>
            <p:nvPr/>
          </p:nvGrpSpPr>
          <p:grpSpPr>
            <a:xfrm rot="2700000">
              <a:off x="5760024" y="2883605"/>
              <a:ext cx="1944216" cy="1944432"/>
              <a:chOff x="1799700" y="2683907"/>
              <a:chExt cx="1944216" cy="1944432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1C7DADAB-EA39-4ABC-BE92-ADDA7F5447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9700" y="2683907"/>
                <a:ext cx="1944216" cy="1944432"/>
              </a:xfrm>
              <a:prstGeom prst="roundRect">
                <a:avLst/>
              </a:prstGeom>
              <a:solidFill>
                <a:srgbClr val="FED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839C4601-8413-4635-9293-3E51E43ED2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7904" y="2780928"/>
                <a:ext cx="1727808" cy="1728000"/>
              </a:xfrm>
              <a:prstGeom prst="roundRect">
                <a:avLst/>
              </a:prstGeom>
              <a:noFill/>
              <a:ln w="571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589AD1-52F4-4152-9A23-F021714A03A2}"/>
                </a:ext>
              </a:extLst>
            </p:cNvPr>
            <p:cNvGrpSpPr/>
            <p:nvPr/>
          </p:nvGrpSpPr>
          <p:grpSpPr>
            <a:xfrm>
              <a:off x="6057498" y="3234108"/>
              <a:ext cx="1349268" cy="1227594"/>
              <a:chOff x="4649733" y="3765043"/>
              <a:chExt cx="1349268" cy="1227594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2AB2EA6-45DA-4C59-B2BE-3524E9928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9733" y="4642897"/>
                <a:ext cx="1349268" cy="0"/>
              </a:xfrm>
              <a:prstGeom prst="line">
                <a:avLst/>
              </a:prstGeom>
              <a:ln w="69850">
                <a:solidFill>
                  <a:srgbClr val="38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0CE639F-7E04-44AF-9ED9-F20B64DBC9A1}"/>
                  </a:ext>
                </a:extLst>
              </p:cNvPr>
              <p:cNvSpPr/>
              <p:nvPr/>
            </p:nvSpPr>
            <p:spPr>
              <a:xfrm>
                <a:off x="4881460" y="4501116"/>
                <a:ext cx="885815" cy="428590"/>
              </a:xfrm>
              <a:prstGeom prst="rect">
                <a:avLst/>
              </a:prstGeom>
              <a:solidFill>
                <a:srgbClr val="FED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810C8AA-72A2-45CC-95CB-3C18CA81B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0570" y="3765043"/>
                <a:ext cx="1227594" cy="1227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944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79912" y="2503842"/>
            <a:ext cx="2995450" cy="185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과정 및 개요</a:t>
            </a:r>
            <a:endParaRPr kumimoji="1"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데이터 설명 및 </a:t>
            </a:r>
            <a:r>
              <a:rPr kumimoji="1"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전처리</a:t>
            </a:r>
            <a:endParaRPr kumimoji="1"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주요 </a:t>
            </a:r>
            <a:r>
              <a:rPr kumimoji="1"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전처리</a:t>
            </a:r>
            <a:r>
              <a:rPr kumimoji="1"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소개</a:t>
            </a:r>
            <a:endParaRPr kumimoji="1"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43808" y="116632"/>
            <a:ext cx="3128267" cy="584775"/>
            <a:chOff x="2843808" y="116632"/>
            <a:chExt cx="3128267" cy="584775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843808" y="18864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굴림" pitchFamily="50" charset="-127"/>
                </a:rPr>
                <a:t>데이터 분석</a:t>
              </a:r>
              <a:endParaRPr kumimoji="1"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5309713" y="116632"/>
              <a:ext cx="6623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FED6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rgbClr val="FED6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17153</TotalTime>
  <Words>4011</Words>
  <Application>Microsoft Office PowerPoint</Application>
  <PresentationFormat>화면 슬라이드 쇼(4:3)</PresentationFormat>
  <Paragraphs>627</Paragraphs>
  <Slides>68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6" baseType="lpstr">
      <vt:lpstr>Roboto</vt:lpstr>
      <vt:lpstr>Arial</vt:lpstr>
      <vt:lpstr>나눔바른고딕</vt:lpstr>
      <vt:lpstr>Calibri Light</vt:lpstr>
      <vt:lpstr>Cambria Math</vt:lpstr>
      <vt:lpstr>Wingdings</vt:lpstr>
      <vt:lpstr>굴림체</vt:lpstr>
      <vt:lpstr>Office 테마</vt:lpstr>
      <vt:lpstr>머신러닝 기반 고령보행자 사고다발지 도출 및 새로운 노인보호구역 제안</vt:lpstr>
      <vt:lpstr>PowerPoint 프레젠테이션</vt:lpstr>
      <vt:lpstr>PowerPoint 프레젠테이션</vt:lpstr>
      <vt:lpstr>1-1 노인 교통사고 현황</vt:lpstr>
      <vt:lpstr>1-2 노인 보호구역 현황</vt:lpstr>
      <vt:lpstr>1-2 노인 보호구역 현황</vt:lpstr>
      <vt:lpstr>1-2 노인 보호구역 현황</vt:lpstr>
      <vt:lpstr>1-2 노인 보호구역 현황</vt:lpstr>
      <vt:lpstr>PowerPoint 프레젠테이션</vt:lpstr>
      <vt:lpstr>2-2 데이터 설명 및 전처리</vt:lpstr>
      <vt:lpstr>2-1 과정 및 개요</vt:lpstr>
      <vt:lpstr>2-1 과정 및 개요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2-3 주요 전처리 소개</vt:lpstr>
      <vt:lpstr>PowerPoint 프레젠테이션</vt:lpstr>
      <vt:lpstr>3.1 머신러닝 모델링 과정</vt:lpstr>
      <vt:lpstr>3.1 머신러닝 모델링 과정</vt:lpstr>
      <vt:lpstr>3.1 머신러닝 모델링 과정</vt:lpstr>
      <vt:lpstr>3.1 머신러닝 모델링 과정</vt:lpstr>
      <vt:lpstr>3.1 머신러닝 모델링 과정</vt:lpstr>
      <vt:lpstr>3.1 머신러닝 모델링 과정</vt:lpstr>
      <vt:lpstr>3.1 머신러닝 모델링 과정</vt:lpstr>
      <vt:lpstr>3.1 머신러닝 모델링 과정</vt:lpstr>
      <vt:lpstr>3.1 머신러닝 모델링 과정</vt:lpstr>
      <vt:lpstr>3.1 머신러닝 모델링 과정</vt:lpstr>
      <vt:lpstr>3.1 머신러닝 모델링 과정</vt:lpstr>
      <vt:lpstr>3.1 머신러닝 모델링 과정</vt:lpstr>
      <vt:lpstr>3.1 머신러닝 모델링 과정</vt:lpstr>
      <vt:lpstr>3.2 현재 위험 사각지대 파악</vt:lpstr>
      <vt:lpstr>3.2 현재 위험 사각지대 파악</vt:lpstr>
      <vt:lpstr>3.2 현재 위험 사각지대 파악</vt:lpstr>
      <vt:lpstr>3.2 현재 위험 사각지대 파악</vt:lpstr>
      <vt:lpstr>3.2 현재 위험 사각지대 파악</vt:lpstr>
      <vt:lpstr>3.2 현재 위험 사각지대 파악</vt:lpstr>
      <vt:lpstr>3.2 현재 위험 사각지대 파악</vt:lpstr>
      <vt:lpstr>3.2 현재 위험 사각지대 파악</vt:lpstr>
      <vt:lpstr>3.2 현재 위험 사각지대 파악</vt:lpstr>
      <vt:lpstr>3.2 현재 위험 사각지대 파악</vt:lpstr>
      <vt:lpstr>3.2 현재 위험 사각지대 파악</vt:lpstr>
      <vt:lpstr>3.2 현재 위험 사각 지대 파악</vt:lpstr>
      <vt:lpstr>3.2 현재 위험 사각 지대 파악</vt:lpstr>
      <vt:lpstr>3.2 현재 위험 사각 지대 파악</vt:lpstr>
      <vt:lpstr>3.2 현재 위험 사각 지대 파악</vt:lpstr>
      <vt:lpstr>3.2 현재 위험 사각 지대 파악</vt:lpstr>
      <vt:lpstr>3.2 현재 위험 사각 지대 파악</vt:lpstr>
      <vt:lpstr>PowerPoint 프레젠테이션</vt:lpstr>
      <vt:lpstr>4.1 기존의 노인보호구역과 비교</vt:lpstr>
      <vt:lpstr>3.3 노인 통행량이 많은곳 과 비교</vt:lpstr>
      <vt:lpstr>3.3 노인 통행량이 많은곳과 비교</vt:lpstr>
      <vt:lpstr>4.2 新 노인보호구역 지정 비용</vt:lpstr>
      <vt:lpstr>4.2 新 노인보호구역 지정 비용</vt:lpstr>
      <vt:lpstr>4.2 新 노인보호구역 지정 비용</vt:lpstr>
      <vt:lpstr>4.3 新 노인보호구역 도입 효과</vt:lpstr>
      <vt:lpstr>4.4 노인보호구역 활용 방안</vt:lpstr>
      <vt:lpstr>- 참고문헌 및 자료출처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예원 정</cp:lastModifiedBy>
  <cp:revision>174</cp:revision>
  <cp:lastPrinted>2021-06-12T16:43:58Z</cp:lastPrinted>
  <dcterms:created xsi:type="dcterms:W3CDTF">2010-02-01T08:03:16Z</dcterms:created>
  <dcterms:modified xsi:type="dcterms:W3CDTF">2021-06-12T21:33:58Z</dcterms:modified>
  <cp:category>www.slidemembers.com</cp:category>
  <cp:version>YESFORM Co.,Ltd.</cp:version>
</cp:coreProperties>
</file>